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9F10"/>
    <a:srgbClr val="C69F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79" d="100"/>
          <a:sy n="79" d="100"/>
        </p:scale>
        <p:origin x="3084" y="16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5DD4-5C7A-416B-83B7-93B5CF0FC243}" type="datetimeFigureOut">
              <a:rPr kumimoji="1" lang="ja-JP" altLang="en-US" smtClean="0"/>
              <a:t>2022/10/19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94AFA-B7DD-4E30-B482-A65A43536D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1323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5DD4-5C7A-416B-83B7-93B5CF0FC243}" type="datetimeFigureOut">
              <a:rPr kumimoji="1" lang="ja-JP" altLang="en-US" smtClean="0"/>
              <a:t>2022/10/19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94AFA-B7DD-4E30-B482-A65A43536D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4067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5DD4-5C7A-416B-83B7-93B5CF0FC243}" type="datetimeFigureOut">
              <a:rPr kumimoji="1" lang="ja-JP" altLang="en-US" smtClean="0"/>
              <a:t>2022/10/19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94AFA-B7DD-4E30-B482-A65A43536D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2182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5DD4-5C7A-416B-83B7-93B5CF0FC243}" type="datetimeFigureOut">
              <a:rPr kumimoji="1" lang="ja-JP" altLang="en-US" smtClean="0"/>
              <a:t>2022/10/19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94AFA-B7DD-4E30-B482-A65A43536D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1801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5DD4-5C7A-416B-83B7-93B5CF0FC243}" type="datetimeFigureOut">
              <a:rPr kumimoji="1" lang="ja-JP" altLang="en-US" smtClean="0"/>
              <a:t>2022/10/19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94AFA-B7DD-4E30-B482-A65A43536D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3824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5DD4-5C7A-416B-83B7-93B5CF0FC243}" type="datetimeFigureOut">
              <a:rPr kumimoji="1" lang="ja-JP" altLang="en-US" smtClean="0"/>
              <a:t>2022/10/19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94AFA-B7DD-4E30-B482-A65A43536D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60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5DD4-5C7A-416B-83B7-93B5CF0FC243}" type="datetimeFigureOut">
              <a:rPr kumimoji="1" lang="ja-JP" altLang="en-US" smtClean="0"/>
              <a:t>2022/10/19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94AFA-B7DD-4E30-B482-A65A43536D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372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5DD4-5C7A-416B-83B7-93B5CF0FC243}" type="datetimeFigureOut">
              <a:rPr kumimoji="1" lang="ja-JP" altLang="en-US" smtClean="0"/>
              <a:t>2022/10/19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94AFA-B7DD-4E30-B482-A65A43536D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0788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5DD4-5C7A-416B-83B7-93B5CF0FC243}" type="datetimeFigureOut">
              <a:rPr kumimoji="1" lang="ja-JP" altLang="en-US" smtClean="0"/>
              <a:t>2022/10/19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94AFA-B7DD-4E30-B482-A65A43536D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96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5DD4-5C7A-416B-83B7-93B5CF0FC243}" type="datetimeFigureOut">
              <a:rPr kumimoji="1" lang="ja-JP" altLang="en-US" smtClean="0"/>
              <a:t>2022/10/19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94AFA-B7DD-4E30-B482-A65A43536D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6290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5DD4-5C7A-416B-83B7-93B5CF0FC243}" type="datetimeFigureOut">
              <a:rPr kumimoji="1" lang="ja-JP" altLang="en-US" smtClean="0"/>
              <a:t>2022/10/19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94AFA-B7DD-4E30-B482-A65A43536D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8654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C5DD4-5C7A-416B-83B7-93B5CF0FC243}" type="datetimeFigureOut">
              <a:rPr kumimoji="1" lang="ja-JP" altLang="en-US" smtClean="0"/>
              <a:t>2022/10/19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794AFA-B7DD-4E30-B482-A65A43536D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7587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64457D0-E078-EBE4-BC36-43E9251AFDEB}"/>
              </a:ext>
            </a:extLst>
          </p:cNvPr>
          <p:cNvSpPr/>
          <p:nvPr/>
        </p:nvSpPr>
        <p:spPr>
          <a:xfrm>
            <a:off x="0" y="4966186"/>
            <a:ext cx="6858000" cy="4939814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5" name="楕円 14">
            <a:extLst>
              <a:ext uri="{FF2B5EF4-FFF2-40B4-BE49-F238E27FC236}">
                <a16:creationId xmlns:a16="http://schemas.microsoft.com/office/drawing/2014/main" id="{0E64519A-0DC4-B4DA-FC92-7990002FF75B}"/>
              </a:ext>
            </a:extLst>
          </p:cNvPr>
          <p:cNvSpPr/>
          <p:nvPr/>
        </p:nvSpPr>
        <p:spPr>
          <a:xfrm>
            <a:off x="-853440" y="-2937356"/>
            <a:ext cx="10850880" cy="1085088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C175927-7D5C-515A-998C-95608856E9FD}"/>
              </a:ext>
            </a:extLst>
          </p:cNvPr>
          <p:cNvSpPr txBox="1"/>
          <p:nvPr/>
        </p:nvSpPr>
        <p:spPr>
          <a:xfrm>
            <a:off x="117693" y="95847"/>
            <a:ext cx="6740307" cy="632961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13800" b="1" dirty="0">
                <a:latin typeface="HGS行書体" panose="03000600000000000000" pitchFamily="66" charset="-128"/>
                <a:ea typeface="HGS行書体" panose="03000600000000000000" pitchFamily="66" charset="-128"/>
              </a:rPr>
              <a:t>自助具</a:t>
            </a:r>
            <a:r>
              <a:rPr kumimoji="1" lang="ja-JP" altLang="en-US" sz="8000" b="1" dirty="0">
                <a:latin typeface="HGS行書体" panose="03000600000000000000" pitchFamily="66" charset="-128"/>
                <a:ea typeface="HGS行書体" panose="03000600000000000000" pitchFamily="66" charset="-128"/>
              </a:rPr>
              <a:t>を</a:t>
            </a:r>
            <a:endParaRPr kumimoji="1" lang="en-US" altLang="ja-JP" sz="13800" b="1" dirty="0">
              <a:latin typeface="HGS行書体" panose="03000600000000000000" pitchFamily="66" charset="-128"/>
              <a:ea typeface="HGS行書体" panose="03000600000000000000" pitchFamily="66" charset="-128"/>
            </a:endParaRPr>
          </a:p>
          <a:p>
            <a:endParaRPr kumimoji="1" lang="en-US" altLang="ja-JP" sz="9600" b="1" dirty="0">
              <a:latin typeface="HGS行書体" panose="03000600000000000000" pitchFamily="66" charset="-128"/>
              <a:ea typeface="HGS行書体" panose="03000600000000000000" pitchFamily="66" charset="-128"/>
            </a:endParaRPr>
          </a:p>
          <a:p>
            <a:endParaRPr kumimoji="1" lang="en-US" altLang="ja-JP" sz="9600" b="1" dirty="0">
              <a:latin typeface="HGS行書体" panose="03000600000000000000" pitchFamily="66" charset="-128"/>
              <a:ea typeface="HGS行書体" panose="03000600000000000000" pitchFamily="66" charset="-128"/>
            </a:endParaRPr>
          </a:p>
          <a:p>
            <a:r>
              <a:rPr kumimoji="1" lang="ja-JP" altLang="en-US" sz="9600" b="1" dirty="0">
                <a:latin typeface="HGS行書体" panose="03000600000000000000" pitchFamily="66" charset="-128"/>
                <a:ea typeface="HGS行書体" panose="03000600000000000000" pitchFamily="66" charset="-128"/>
              </a:rPr>
              <a:t>知りたい</a:t>
            </a:r>
          </a:p>
        </p:txBody>
      </p:sp>
      <p:pic>
        <p:nvPicPr>
          <p:cNvPr id="1026" name="Picture 2" descr="介護用自助具のイラスト（食器）">
            <a:extLst>
              <a:ext uri="{FF2B5EF4-FFF2-40B4-BE49-F238E27FC236}">
                <a16:creationId xmlns:a16="http://schemas.microsoft.com/office/drawing/2014/main" id="{6FB8F338-A395-B674-8B50-DFBE0C1CE1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GlowEdges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8584" y="1382522"/>
            <a:ext cx="3188208" cy="318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59AEDF1C-3571-6555-5B11-B45618FC56A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80025"/>
          <a:stretch/>
        </p:blipFill>
        <p:spPr>
          <a:xfrm>
            <a:off x="122019" y="9271510"/>
            <a:ext cx="538889" cy="546372"/>
          </a:xfrm>
          <a:prstGeom prst="rect">
            <a:avLst/>
          </a:prstGeom>
        </p:spPr>
      </p:pic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2D80F35-BC49-06B4-2D83-74EDE3B3F234}"/>
              </a:ext>
            </a:extLst>
          </p:cNvPr>
          <p:cNvSpPr/>
          <p:nvPr/>
        </p:nvSpPr>
        <p:spPr>
          <a:xfrm>
            <a:off x="3848373" y="9448550"/>
            <a:ext cx="29738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800" b="1" dirty="0">
                <a:solidFill>
                  <a:schemeClr val="bg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住宅改修・福祉用具委員会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BCE8540-F5F8-FD59-070B-661EC17434FB}"/>
              </a:ext>
            </a:extLst>
          </p:cNvPr>
          <p:cNvSpPr/>
          <p:nvPr/>
        </p:nvSpPr>
        <p:spPr>
          <a:xfrm>
            <a:off x="635508" y="9279238"/>
            <a:ext cx="2276585" cy="53091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050" b="1" dirty="0">
                <a:solidFill>
                  <a:schemeClr val="bg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一般社団法人</a:t>
            </a:r>
            <a:endParaRPr lang="en-US" altLang="ja-JP" sz="1800" b="1" dirty="0">
              <a:solidFill>
                <a:schemeClr val="bg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800" b="1" dirty="0">
                <a:solidFill>
                  <a:schemeClr val="bg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栃木県作業療法士会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5E1C919-6C65-E86F-4DA4-1872A6878AE1}"/>
              </a:ext>
            </a:extLst>
          </p:cNvPr>
          <p:cNvSpPr txBox="1"/>
          <p:nvPr/>
        </p:nvSpPr>
        <p:spPr>
          <a:xfrm>
            <a:off x="2259449" y="467639"/>
            <a:ext cx="233910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第</a:t>
            </a:r>
            <a:r>
              <a:rPr kumimoji="1" lang="en-US" altLang="ja-JP" sz="2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sz="2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回</a:t>
            </a:r>
            <a:endParaRPr kumimoji="1" lang="en-US" altLang="ja-JP" sz="2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2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自助具セミナー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A874BA35-3178-B6F6-3C5A-825E2975251D}"/>
              </a:ext>
            </a:extLst>
          </p:cNvPr>
          <p:cNvSpPr txBox="1"/>
          <p:nvPr/>
        </p:nvSpPr>
        <p:spPr>
          <a:xfrm rot="832171">
            <a:off x="3087026" y="5083148"/>
            <a:ext cx="615553" cy="2246769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2800" b="1" dirty="0"/>
              <a:t>自助具の基本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8ED884F-BB63-7929-31E7-EC05CF161884}"/>
              </a:ext>
            </a:extLst>
          </p:cNvPr>
          <p:cNvSpPr txBox="1"/>
          <p:nvPr/>
        </p:nvSpPr>
        <p:spPr>
          <a:xfrm rot="832171">
            <a:off x="2453380" y="4534430"/>
            <a:ext cx="615553" cy="2964914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2800" b="1" dirty="0"/>
              <a:t>作業療法の関わり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43BB17A8-0D7F-01A5-CAD5-6CA01AB17C7C}"/>
              </a:ext>
            </a:extLst>
          </p:cNvPr>
          <p:cNvSpPr txBox="1"/>
          <p:nvPr/>
        </p:nvSpPr>
        <p:spPr>
          <a:xfrm rot="832171">
            <a:off x="1756619" y="5194081"/>
            <a:ext cx="615553" cy="188769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2800" b="1" dirty="0"/>
              <a:t>自助具紹介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11F38DFC-8DC6-E58E-5091-E0574DCD6657}"/>
              </a:ext>
            </a:extLst>
          </p:cNvPr>
          <p:cNvSpPr txBox="1"/>
          <p:nvPr/>
        </p:nvSpPr>
        <p:spPr>
          <a:xfrm rot="832171">
            <a:off x="1089848" y="5472082"/>
            <a:ext cx="615553" cy="1169551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2800" b="1" dirty="0"/>
              <a:t>体験談</a:t>
            </a:r>
          </a:p>
        </p:txBody>
      </p:sp>
      <p:sp>
        <p:nvSpPr>
          <p:cNvPr id="1024" name="フリーフォーム: 図形 1023">
            <a:extLst>
              <a:ext uri="{FF2B5EF4-FFF2-40B4-BE49-F238E27FC236}">
                <a16:creationId xmlns:a16="http://schemas.microsoft.com/office/drawing/2014/main" id="{DEE9A536-2BE4-ACB8-A3FA-3D6D67B4CE81}"/>
              </a:ext>
            </a:extLst>
          </p:cNvPr>
          <p:cNvSpPr/>
          <p:nvPr/>
        </p:nvSpPr>
        <p:spPr>
          <a:xfrm>
            <a:off x="272043" y="7346829"/>
            <a:ext cx="4426076" cy="2005874"/>
          </a:xfrm>
          <a:custGeom>
            <a:avLst/>
            <a:gdLst>
              <a:gd name="connsiteX0" fmla="*/ 0 w 2725495"/>
              <a:gd name="connsiteY0" fmla="*/ 0 h 1309311"/>
              <a:gd name="connsiteX1" fmla="*/ 2725495 w 2725495"/>
              <a:gd name="connsiteY1" fmla="*/ 0 h 1309311"/>
              <a:gd name="connsiteX2" fmla="*/ 2706815 w 2725495"/>
              <a:gd name="connsiteY2" fmla="*/ 89903 h 1309311"/>
              <a:gd name="connsiteX3" fmla="*/ 1774971 w 2725495"/>
              <a:gd name="connsiteY3" fmla="*/ 1075015 h 1309311"/>
              <a:gd name="connsiteX4" fmla="*/ 1647622 w 2725495"/>
              <a:gd name="connsiteY4" fmla="*/ 1107760 h 1309311"/>
              <a:gd name="connsiteX5" fmla="*/ 1709167 w 2725495"/>
              <a:gd name="connsiteY5" fmla="*/ 1309311 h 1309311"/>
              <a:gd name="connsiteX6" fmla="*/ 1094429 w 2725495"/>
              <a:gd name="connsiteY6" fmla="*/ 1309311 h 1309311"/>
              <a:gd name="connsiteX7" fmla="*/ 1152357 w 2725495"/>
              <a:gd name="connsiteY7" fmla="*/ 1119607 h 1309311"/>
              <a:gd name="connsiteX8" fmla="*/ 1083845 w 2725495"/>
              <a:gd name="connsiteY8" fmla="*/ 1109151 h 1309311"/>
              <a:gd name="connsiteX9" fmla="*/ 25724 w 2725495"/>
              <a:gd name="connsiteY9" fmla="*/ 114770 h 13093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25495" h="1309311">
                <a:moveTo>
                  <a:pt x="0" y="0"/>
                </a:moveTo>
                <a:lnTo>
                  <a:pt x="2725495" y="0"/>
                </a:lnTo>
                <a:lnTo>
                  <a:pt x="2706815" y="89903"/>
                </a:lnTo>
                <a:cubicBezTo>
                  <a:pt x="2589347" y="558551"/>
                  <a:pt x="2233145" y="932508"/>
                  <a:pt x="1774971" y="1075015"/>
                </a:cubicBezTo>
                <a:lnTo>
                  <a:pt x="1647622" y="1107760"/>
                </a:lnTo>
                <a:lnTo>
                  <a:pt x="1709167" y="1309311"/>
                </a:lnTo>
                <a:lnTo>
                  <a:pt x="1094429" y="1309311"/>
                </a:lnTo>
                <a:lnTo>
                  <a:pt x="1152357" y="1119607"/>
                </a:lnTo>
                <a:lnTo>
                  <a:pt x="1083845" y="1109151"/>
                </a:lnTo>
                <a:cubicBezTo>
                  <a:pt x="570953" y="1004198"/>
                  <a:pt x="161309" y="615801"/>
                  <a:pt x="25724" y="11477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030" name="フリーフォーム: 図形 1029">
            <a:extLst>
              <a:ext uri="{FF2B5EF4-FFF2-40B4-BE49-F238E27FC236}">
                <a16:creationId xmlns:a16="http://schemas.microsoft.com/office/drawing/2014/main" id="{A12329C4-6E66-8233-8E19-6B5DC7D30769}"/>
              </a:ext>
            </a:extLst>
          </p:cNvPr>
          <p:cNvSpPr/>
          <p:nvPr/>
        </p:nvSpPr>
        <p:spPr>
          <a:xfrm rot="2778286">
            <a:off x="3527204" y="6716453"/>
            <a:ext cx="3869067" cy="1673517"/>
          </a:xfrm>
          <a:custGeom>
            <a:avLst/>
            <a:gdLst>
              <a:gd name="connsiteX0" fmla="*/ 568094 w 2731982"/>
              <a:gd name="connsiteY0" fmla="*/ 0 h 1010221"/>
              <a:gd name="connsiteX1" fmla="*/ 2124301 w 2731982"/>
              <a:gd name="connsiteY1" fmla="*/ 0 h 1010221"/>
              <a:gd name="connsiteX2" fmla="*/ 2060120 w 2731982"/>
              <a:gd name="connsiteY2" fmla="*/ 280778 h 1010221"/>
              <a:gd name="connsiteX3" fmla="*/ 2074002 w 2731982"/>
              <a:gd name="connsiteY3" fmla="*/ 287466 h 1010221"/>
              <a:gd name="connsiteX4" fmla="*/ 2728126 w 2731982"/>
              <a:gd name="connsiteY4" fmla="*/ 999477 h 1010221"/>
              <a:gd name="connsiteX5" fmla="*/ 2731982 w 2731982"/>
              <a:gd name="connsiteY5" fmla="*/ 1010221 h 1010221"/>
              <a:gd name="connsiteX6" fmla="*/ 0 w 2731982"/>
              <a:gd name="connsiteY6" fmla="*/ 1010221 h 1010221"/>
              <a:gd name="connsiteX7" fmla="*/ 57915 w 2731982"/>
              <a:gd name="connsiteY7" fmla="*/ 886132 h 1010221"/>
              <a:gd name="connsiteX8" fmla="*/ 533991 w 2731982"/>
              <a:gd name="connsiteY8" fmla="*/ 361940 h 1010221"/>
              <a:gd name="connsiteX9" fmla="*/ 636582 w 2731982"/>
              <a:gd name="connsiteY9" fmla="*/ 299615 h 1010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31982" h="1010221">
                <a:moveTo>
                  <a:pt x="568094" y="0"/>
                </a:moveTo>
                <a:lnTo>
                  <a:pt x="2124301" y="0"/>
                </a:lnTo>
                <a:lnTo>
                  <a:pt x="2060120" y="280778"/>
                </a:lnTo>
                <a:lnTo>
                  <a:pt x="2074002" y="287466"/>
                </a:lnTo>
                <a:cubicBezTo>
                  <a:pt x="2363678" y="444828"/>
                  <a:pt x="2595212" y="695657"/>
                  <a:pt x="2728126" y="999477"/>
                </a:cubicBezTo>
                <a:lnTo>
                  <a:pt x="2731982" y="1010221"/>
                </a:lnTo>
                <a:lnTo>
                  <a:pt x="0" y="1010221"/>
                </a:lnTo>
                <a:lnTo>
                  <a:pt x="57915" y="886132"/>
                </a:lnTo>
                <a:cubicBezTo>
                  <a:pt x="172359" y="675458"/>
                  <a:pt x="336242" y="495537"/>
                  <a:pt x="533991" y="361940"/>
                </a:cubicBezTo>
                <a:lnTo>
                  <a:pt x="636582" y="29961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74B5D3F2-564C-9BC2-1EA7-0D048743993A}"/>
              </a:ext>
            </a:extLst>
          </p:cNvPr>
          <p:cNvSpPr txBox="1"/>
          <p:nvPr/>
        </p:nvSpPr>
        <p:spPr>
          <a:xfrm>
            <a:off x="2415870" y="7644146"/>
            <a:ext cx="12618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>
                <a:latin typeface="HGS行書体" panose="03000600000000000000" pitchFamily="66" charset="-128"/>
                <a:ea typeface="HGS行書体" panose="03000600000000000000" pitchFamily="66" charset="-128"/>
              </a:rPr>
              <a:t>（日）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D1C8AEBC-5040-EAE0-1F4B-ED40E5FCBA40}"/>
              </a:ext>
            </a:extLst>
          </p:cNvPr>
          <p:cNvSpPr txBox="1"/>
          <p:nvPr/>
        </p:nvSpPr>
        <p:spPr>
          <a:xfrm>
            <a:off x="629078" y="7334804"/>
            <a:ext cx="224292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5400" b="1" dirty="0">
                <a:latin typeface="HGS行書体" panose="03000600000000000000" pitchFamily="66" charset="-128"/>
                <a:ea typeface="HGS行書体" panose="03000600000000000000" pitchFamily="66" charset="-128"/>
              </a:rPr>
              <a:t>11</a:t>
            </a:r>
            <a:r>
              <a:rPr kumimoji="1" lang="ja-JP" altLang="en-US" sz="4000" dirty="0">
                <a:latin typeface="HGS行書体" panose="03000600000000000000" pitchFamily="66" charset="-128"/>
                <a:ea typeface="HGS行書体" panose="03000600000000000000" pitchFamily="66" charset="-128"/>
              </a:rPr>
              <a:t>月</a:t>
            </a:r>
            <a:r>
              <a:rPr kumimoji="1" lang="en-US" altLang="ja-JP" sz="5400" b="1" dirty="0">
                <a:latin typeface="HGS行書体" panose="03000600000000000000" pitchFamily="66" charset="-128"/>
                <a:ea typeface="HGS行書体" panose="03000600000000000000" pitchFamily="66" charset="-128"/>
              </a:rPr>
              <a:t>6</a:t>
            </a:r>
            <a:r>
              <a:rPr kumimoji="1" lang="ja-JP" altLang="en-US" sz="4000" dirty="0">
                <a:latin typeface="HGS行書体" panose="03000600000000000000" pitchFamily="66" charset="-128"/>
                <a:ea typeface="HGS行書体" panose="03000600000000000000" pitchFamily="66" charset="-128"/>
              </a:rPr>
              <a:t>日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683B8984-2299-D690-EC4B-76D2C61F2885}"/>
              </a:ext>
            </a:extLst>
          </p:cNvPr>
          <p:cNvSpPr txBox="1"/>
          <p:nvPr/>
        </p:nvSpPr>
        <p:spPr>
          <a:xfrm>
            <a:off x="1909047" y="8044447"/>
            <a:ext cx="21034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b="1" dirty="0">
                <a:latin typeface="HGS行書体" panose="03000600000000000000" pitchFamily="66" charset="-128"/>
                <a:ea typeface="HGS行書体" panose="03000600000000000000" pitchFamily="66" charset="-128"/>
              </a:rPr>
              <a:t>10:00</a:t>
            </a:r>
            <a:r>
              <a:rPr kumimoji="1" lang="ja-JP" altLang="en-US" sz="2800" b="1" dirty="0">
                <a:latin typeface="HGS行書体" panose="03000600000000000000" pitchFamily="66" charset="-128"/>
                <a:ea typeface="HGS行書体" panose="03000600000000000000" pitchFamily="66" charset="-128"/>
              </a:rPr>
              <a:t>～</a:t>
            </a:r>
            <a:r>
              <a:rPr kumimoji="1" lang="en-US" altLang="ja-JP" sz="2800" b="1" dirty="0">
                <a:latin typeface="HGS行書体" panose="03000600000000000000" pitchFamily="66" charset="-128"/>
                <a:ea typeface="HGS行書体" panose="03000600000000000000" pitchFamily="66" charset="-128"/>
              </a:rPr>
              <a:t>11:45</a:t>
            </a:r>
            <a:endParaRPr kumimoji="1" lang="ja-JP" altLang="en-US" sz="2800" b="1" dirty="0">
              <a:latin typeface="HGS行書体" panose="03000600000000000000" pitchFamily="66" charset="-128"/>
              <a:ea typeface="HGS行書体" panose="03000600000000000000" pitchFamily="66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3D8A759-9F94-3A63-A01C-4F1C3A1F0850}"/>
              </a:ext>
            </a:extLst>
          </p:cNvPr>
          <p:cNvSpPr txBox="1"/>
          <p:nvPr/>
        </p:nvSpPr>
        <p:spPr>
          <a:xfrm>
            <a:off x="1535482" y="8404690"/>
            <a:ext cx="19848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b="1" dirty="0">
                <a:latin typeface="HGS行書体" panose="03000600000000000000" pitchFamily="66" charset="-128"/>
                <a:ea typeface="HGS行書体" panose="03000600000000000000" pitchFamily="66" charset="-128"/>
              </a:rPr>
              <a:t>Zoom</a:t>
            </a:r>
            <a:r>
              <a:rPr kumimoji="1" lang="ja-JP" altLang="en-US" sz="2800" b="1" dirty="0">
                <a:latin typeface="HGS行書体" panose="03000600000000000000" pitchFamily="66" charset="-128"/>
                <a:ea typeface="HGS行書体" panose="03000600000000000000" pitchFamily="66" charset="-128"/>
              </a:rPr>
              <a:t> </a:t>
            </a:r>
            <a:r>
              <a:rPr kumimoji="1" lang="en-US" altLang="ja-JP" sz="2800" b="1" dirty="0">
                <a:latin typeface="HGS行書体" panose="03000600000000000000" pitchFamily="66" charset="-128"/>
                <a:ea typeface="HGS行書体" panose="03000600000000000000" pitchFamily="66" charset="-128"/>
              </a:rPr>
              <a:t>online</a:t>
            </a:r>
            <a:endParaRPr kumimoji="1" lang="ja-JP" altLang="en-US" sz="2800" b="1" dirty="0">
              <a:latin typeface="HGS行書体" panose="03000600000000000000" pitchFamily="66" charset="-128"/>
              <a:ea typeface="HGS行書体" panose="03000600000000000000" pitchFamily="66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DDFD07C-D363-9066-F13C-88AB24011A92}"/>
              </a:ext>
            </a:extLst>
          </p:cNvPr>
          <p:cNvSpPr txBox="1"/>
          <p:nvPr/>
        </p:nvSpPr>
        <p:spPr>
          <a:xfrm rot="2628798">
            <a:off x="5158432" y="6875769"/>
            <a:ext cx="16273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>
                <a:latin typeface="HGS行書体" panose="03000600000000000000" pitchFamily="66" charset="-128"/>
                <a:ea typeface="HGS行書体" panose="03000600000000000000" pitchFamily="66" charset="-128"/>
              </a:rPr>
              <a:t>申し込み</a:t>
            </a:r>
          </a:p>
        </p:txBody>
      </p:sp>
      <p:pic>
        <p:nvPicPr>
          <p:cNvPr id="12" name="図 11" descr="QR コード&#10;&#10;自動的に生成された説明">
            <a:extLst>
              <a:ext uri="{FF2B5EF4-FFF2-40B4-BE49-F238E27FC236}">
                <a16:creationId xmlns:a16="http://schemas.microsoft.com/office/drawing/2014/main" id="{9C289A4D-9B63-3D63-8B7D-F0D44A351C0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826144">
            <a:off x="4761399" y="7136091"/>
            <a:ext cx="1268166" cy="1268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34344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</TotalTime>
  <Words>46</Words>
  <Application>Microsoft Office PowerPoint</Application>
  <PresentationFormat>A4 210 x 297 mm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HGS行書体</vt:lpstr>
      <vt:lpstr>ＭＳ 明朝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朋奈 石川</dc:creator>
  <cp:lastModifiedBy>朋奈 石川</cp:lastModifiedBy>
  <cp:revision>6</cp:revision>
  <dcterms:created xsi:type="dcterms:W3CDTF">2022-09-23T11:44:40Z</dcterms:created>
  <dcterms:modified xsi:type="dcterms:W3CDTF">2022-10-19T11:33:47Z</dcterms:modified>
</cp:coreProperties>
</file>