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7318375" cy="104505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664724"/>
    <a:srgbClr val="640000"/>
    <a:srgbClr val="E94708"/>
    <a:srgbClr val="40220F"/>
    <a:srgbClr val="40210F"/>
    <a:srgbClr val="006834"/>
    <a:srgbClr val="906E30"/>
    <a:srgbClr val="82582D"/>
    <a:srgbClr val="A47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2549" y="8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1295" cy="524340"/>
          </a:xfrm>
          <a:prstGeom prst="rect">
            <a:avLst/>
          </a:prstGeom>
        </p:spPr>
        <p:txBody>
          <a:bodyPr vert="horz" lIns="97166" tIns="48583" rIns="97166" bIns="4858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145388" y="0"/>
            <a:ext cx="3171295" cy="524340"/>
          </a:xfrm>
          <a:prstGeom prst="rect">
            <a:avLst/>
          </a:prstGeom>
        </p:spPr>
        <p:txBody>
          <a:bodyPr vert="horz" lIns="97166" tIns="48583" rIns="97166" bIns="48583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2021/7/2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01888" y="1304925"/>
            <a:ext cx="2514600" cy="3529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66" tIns="48583" rIns="97166" bIns="485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31838" y="5029310"/>
            <a:ext cx="5854700" cy="4114889"/>
          </a:xfrm>
          <a:prstGeom prst="rect">
            <a:avLst/>
          </a:prstGeom>
        </p:spPr>
        <p:txBody>
          <a:bodyPr vert="horz" lIns="97166" tIns="48583" rIns="97166" bIns="4858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926176"/>
            <a:ext cx="3171295" cy="524339"/>
          </a:xfrm>
          <a:prstGeom prst="rect">
            <a:avLst/>
          </a:prstGeom>
        </p:spPr>
        <p:txBody>
          <a:bodyPr vert="horz" lIns="97166" tIns="48583" rIns="97166" bIns="4858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145388" y="9926176"/>
            <a:ext cx="3171295" cy="524339"/>
          </a:xfrm>
          <a:prstGeom prst="rect">
            <a:avLst/>
          </a:prstGeom>
        </p:spPr>
        <p:txBody>
          <a:bodyPr vert="horz" lIns="97166" tIns="48583" rIns="97166" bIns="48583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3389E9DD-2ABF-4989-BD9B-0234D1E66A58}"/>
              </a:ext>
            </a:extLst>
          </p:cNvPr>
          <p:cNvSpPr/>
          <p:nvPr/>
        </p:nvSpPr>
        <p:spPr>
          <a:xfrm>
            <a:off x="4645" y="9169251"/>
            <a:ext cx="7770930" cy="135160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7A43215-2C74-403D-9ADE-65F6E01086A9}"/>
              </a:ext>
            </a:extLst>
          </p:cNvPr>
          <p:cNvSpPr/>
          <p:nvPr/>
        </p:nvSpPr>
        <p:spPr>
          <a:xfrm>
            <a:off x="-8452" y="2029247"/>
            <a:ext cx="7770930" cy="32851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-5551" y="1"/>
            <a:ext cx="7808013" cy="20292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-42945" y="9207920"/>
            <a:ext cx="1621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お問い合わせ先</a:t>
            </a:r>
            <a:endParaRPr lang="en-US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TextBox 3"/>
          <p:cNvSpPr txBox="1"/>
          <p:nvPr/>
        </p:nvSpPr>
        <p:spPr>
          <a:xfrm>
            <a:off x="152326" y="122912"/>
            <a:ext cx="3031846" cy="58477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ja-JP" altLang="en-US" sz="3200" b="1" spc="-100" dirty="0"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第</a:t>
            </a:r>
            <a:r>
              <a:rPr lang="en-US" altLang="ja-JP" sz="3200" b="1" spc="-100" dirty="0"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16</a:t>
            </a:r>
            <a:r>
              <a:rPr lang="ja-JP" altLang="en-US" sz="3200" b="1" spc="-100" dirty="0"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回　</a:t>
            </a:r>
            <a:endParaRPr lang="en-US" sz="3200" b="1" spc="-100" dirty="0"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</p:txBody>
      </p:sp>
      <p:sp>
        <p:nvSpPr>
          <p:cNvPr id="39" name="TextBox 4"/>
          <p:cNvSpPr txBox="1"/>
          <p:nvPr/>
        </p:nvSpPr>
        <p:spPr>
          <a:xfrm>
            <a:off x="171032" y="9465656"/>
            <a:ext cx="6538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〒</a:t>
            </a:r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321-0923 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栃木県宇都宮市下栗町</a:t>
            </a:r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2913-1</a:t>
            </a:r>
          </a:p>
          <a:p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KODOMOTO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ナースステーションうつのみや　稲葉 美穂 宛</a:t>
            </a:r>
            <a:endParaRPr lang="en-US" altLang="ja-JP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028-615-7420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028-615-7430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E-MAIL</a:t>
            </a: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riha@yoboiryo.co.jp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98" y="491204"/>
            <a:ext cx="77755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3600" b="1" dirty="0"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とちぎ福祉用具・</a:t>
            </a:r>
            <a:r>
              <a:rPr lang="ja-JP" altLang="en-US" sz="5400" b="1" dirty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自助具</a:t>
            </a:r>
            <a:endParaRPr lang="en-US" altLang="ja-JP" sz="3200" b="1" dirty="0">
              <a:solidFill>
                <a:srgbClr val="FFFF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400" b="1" dirty="0"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3600" b="1" dirty="0"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“発明・工夫・適応”</a:t>
            </a:r>
            <a:r>
              <a:rPr lang="ja-JP" altLang="en-US" sz="4800" b="1" dirty="0">
                <a:solidFill>
                  <a:srgbClr val="FF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コンテスト</a:t>
            </a:r>
            <a:r>
              <a:rPr lang="ja-JP" altLang="en-US" sz="4000" b="1" spc="-100" dirty="0"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itchFamily="18" charset="0"/>
              </a:rPr>
              <a:t>　</a:t>
            </a:r>
            <a:endParaRPr lang="en-US" sz="4000" b="1" spc="-100" dirty="0"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Times New Roman" pitchFamily="18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4807314-5A4C-4488-A558-34F0D0FF4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59" y="2165912"/>
            <a:ext cx="5311588" cy="2987768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FE7C97C-0406-4704-8886-ADBC263DC885}"/>
              </a:ext>
            </a:extLst>
          </p:cNvPr>
          <p:cNvSpPr txBox="1"/>
          <p:nvPr/>
        </p:nvSpPr>
        <p:spPr>
          <a:xfrm>
            <a:off x="1531343" y="5384701"/>
            <a:ext cx="608493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88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・道具を利用する当事者またはその家族の方</a:t>
            </a:r>
            <a:endParaRPr lang="en-US" altLang="ja-JP" sz="1588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88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・リハビリテーション、医療・福祉・介護関係者、学生の方</a:t>
            </a:r>
          </a:p>
        </p:txBody>
      </p:sp>
      <p:sp>
        <p:nvSpPr>
          <p:cNvPr id="44" name="TextBox 59">
            <a:extLst>
              <a:ext uri="{FF2B5EF4-FFF2-40B4-BE49-F238E27FC236}">
                <a16:creationId xmlns:a16="http://schemas.microsoft.com/office/drawing/2014/main" id="{11A0E7D7-8D5F-4C8C-9D62-A353D903917F}"/>
              </a:ext>
            </a:extLst>
          </p:cNvPr>
          <p:cNvSpPr txBox="1"/>
          <p:nvPr/>
        </p:nvSpPr>
        <p:spPr>
          <a:xfrm>
            <a:off x="151970" y="5455279"/>
            <a:ext cx="1291986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17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応募資格</a:t>
            </a:r>
            <a:endParaRPr lang="zh-CN" altLang="en-US" sz="2117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TextBox 59">
            <a:extLst>
              <a:ext uri="{FF2B5EF4-FFF2-40B4-BE49-F238E27FC236}">
                <a16:creationId xmlns:a16="http://schemas.microsoft.com/office/drawing/2014/main" id="{96BFE383-D9AC-4E1A-9E32-21FEB39F32C5}"/>
              </a:ext>
            </a:extLst>
          </p:cNvPr>
          <p:cNvSpPr txBox="1"/>
          <p:nvPr/>
        </p:nvSpPr>
        <p:spPr>
          <a:xfrm>
            <a:off x="148571" y="6125641"/>
            <a:ext cx="1295385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17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応募内容</a:t>
            </a:r>
            <a:endParaRPr lang="en-US" altLang="ja-JP" sz="2117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57ADD91-C369-42A2-BA78-0F22882B302F}"/>
              </a:ext>
            </a:extLst>
          </p:cNvPr>
          <p:cNvSpPr txBox="1"/>
          <p:nvPr/>
        </p:nvSpPr>
        <p:spPr>
          <a:xfrm>
            <a:off x="1531342" y="6046674"/>
            <a:ext cx="6095661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88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・生活をより便利で快適にするために考案された道具　</a:t>
            </a:r>
            <a:endParaRPr lang="en-US" altLang="ja-JP" sz="1588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88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・自立した生活を目指す上で工夫された福祉用具や自助具など</a:t>
            </a:r>
            <a:endParaRPr lang="en-US" altLang="ja-JP" sz="1588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TextBox 59">
            <a:extLst>
              <a:ext uri="{FF2B5EF4-FFF2-40B4-BE49-F238E27FC236}">
                <a16:creationId xmlns:a16="http://schemas.microsoft.com/office/drawing/2014/main" id="{6269F57B-7BFB-42A0-9DE2-F3A48E7D1875}"/>
              </a:ext>
            </a:extLst>
          </p:cNvPr>
          <p:cNvSpPr txBox="1"/>
          <p:nvPr/>
        </p:nvSpPr>
        <p:spPr>
          <a:xfrm>
            <a:off x="77354" y="6782721"/>
            <a:ext cx="1437818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17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応募方法</a:t>
            </a:r>
            <a:endParaRPr lang="en-US" altLang="ja-JP" sz="2117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3931FBB-8C6C-43CC-AB33-96B81F378601}"/>
              </a:ext>
            </a:extLst>
          </p:cNvPr>
          <p:cNvSpPr/>
          <p:nvPr/>
        </p:nvSpPr>
        <p:spPr>
          <a:xfrm>
            <a:off x="1515172" y="6733204"/>
            <a:ext cx="6287290" cy="570161"/>
          </a:xfrm>
          <a:prstGeom prst="rect">
            <a:avLst/>
          </a:prstGeom>
          <a:noFill/>
        </p:spPr>
        <p:txBody>
          <a:bodyPr wrap="square" lIns="80649" tIns="40325" rIns="80649" bIns="40325">
            <a:spAutoFit/>
          </a:bodyPr>
          <a:lstStyle/>
          <a:p>
            <a:r>
              <a:rPr lang="ja-JP" altLang="en-US" sz="1588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・栃木県作業療法士会ホームページ にアクセスし応募用紙に</a:t>
            </a:r>
            <a:endParaRPr lang="en-US" altLang="ja-JP" sz="1588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88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必要事項を記入の上、メールまたは郵送して下さい。</a:t>
            </a:r>
            <a:endParaRPr lang="ja-JP" altLang="en-US" sz="1764" b="1" u="sng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57ADD91-C369-42A2-BA78-0F22882B302F}"/>
              </a:ext>
            </a:extLst>
          </p:cNvPr>
          <p:cNvSpPr txBox="1"/>
          <p:nvPr/>
        </p:nvSpPr>
        <p:spPr>
          <a:xfrm>
            <a:off x="1005893" y="8589019"/>
            <a:ext cx="491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先着</a:t>
            </a:r>
            <a:r>
              <a:rPr lang="ja-JP" altLang="en-US" sz="1800" b="1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800" b="1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1800" b="1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名様に</a:t>
            </a:r>
            <a:endParaRPr lang="en-US" altLang="ja-JP" sz="1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県士会オリジナルバインダーをプレゼント！</a:t>
            </a:r>
            <a:endParaRPr lang="en-US" altLang="ja-JP" sz="1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TextBox 59">
            <a:extLst>
              <a:ext uri="{FF2B5EF4-FFF2-40B4-BE49-F238E27FC236}">
                <a16:creationId xmlns:a16="http://schemas.microsoft.com/office/drawing/2014/main" id="{1260B3C3-182D-467F-9220-5E1A2A50A9D6}"/>
              </a:ext>
            </a:extLst>
          </p:cNvPr>
          <p:cNvSpPr txBox="1"/>
          <p:nvPr/>
        </p:nvSpPr>
        <p:spPr>
          <a:xfrm>
            <a:off x="-49241" y="7347313"/>
            <a:ext cx="1690829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17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応募期間</a:t>
            </a:r>
            <a:endParaRPr lang="en-US" altLang="ja-JP" sz="2117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6A1B514-E10D-4A6B-8422-A73D92918C17}"/>
              </a:ext>
            </a:extLst>
          </p:cNvPr>
          <p:cNvSpPr txBox="1"/>
          <p:nvPr/>
        </p:nvSpPr>
        <p:spPr>
          <a:xfrm>
            <a:off x="1500884" y="7365740"/>
            <a:ext cx="4306768" cy="33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9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・令和３年８月１日～令和２年９月３０日</a:t>
            </a:r>
          </a:p>
        </p:txBody>
      </p:sp>
      <p:sp>
        <p:nvSpPr>
          <p:cNvPr id="3" name="TextBox 59">
            <a:extLst>
              <a:ext uri="{FF2B5EF4-FFF2-40B4-BE49-F238E27FC236}">
                <a16:creationId xmlns:a16="http://schemas.microsoft.com/office/drawing/2014/main" id="{AE92E467-ED26-4098-B138-4F7FF1A2A62C}"/>
              </a:ext>
            </a:extLst>
          </p:cNvPr>
          <p:cNvSpPr txBox="1"/>
          <p:nvPr/>
        </p:nvSpPr>
        <p:spPr>
          <a:xfrm>
            <a:off x="-49242" y="7832408"/>
            <a:ext cx="1690829" cy="743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17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表彰と</a:t>
            </a:r>
            <a:endParaRPr lang="en-US" altLang="ja-JP" sz="2117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17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景品</a:t>
            </a:r>
            <a:endParaRPr lang="en-US" altLang="ja-JP" sz="2117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41CC60-31FF-46DE-B92F-9FBC7459A061}"/>
              </a:ext>
            </a:extLst>
          </p:cNvPr>
          <p:cNvSpPr txBox="1"/>
          <p:nvPr/>
        </p:nvSpPr>
        <p:spPr>
          <a:xfrm>
            <a:off x="1497987" y="7775156"/>
            <a:ext cx="4306768" cy="8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9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・栃木県作業療法学会内にて入賞作品発表</a:t>
            </a:r>
            <a:endParaRPr lang="en-US" altLang="ja-JP" sz="159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9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・</a:t>
            </a:r>
            <a:r>
              <a:rPr lang="zh-TW" altLang="en-US" sz="159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最優秀賞（</a:t>
            </a:r>
            <a:r>
              <a:rPr lang="en-US" altLang="zh-TW" sz="159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zh-TW" altLang="en-US" sz="159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名）：商品券</a:t>
            </a:r>
            <a:r>
              <a:rPr lang="en-US" altLang="zh-TW" sz="159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5000</a:t>
            </a:r>
            <a:r>
              <a:rPr lang="zh-TW" altLang="en-US" sz="159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円相当</a:t>
            </a:r>
            <a:endParaRPr lang="en-US" altLang="zh-TW" sz="159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9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・</a:t>
            </a:r>
            <a:r>
              <a:rPr lang="zh-TW" altLang="en-US" sz="159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優秀賞　（</a:t>
            </a:r>
            <a:r>
              <a:rPr lang="en-US" altLang="zh-TW" sz="159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zh-TW" altLang="en-US" sz="159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名）：商品券</a:t>
            </a:r>
            <a:r>
              <a:rPr lang="en-US" altLang="zh-TW" sz="159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lang="zh-TW" altLang="en-US" sz="159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円相当</a:t>
            </a:r>
            <a:endParaRPr lang="ja-JP" altLang="en-US" sz="159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CE555D6-024D-4C1D-ABB1-C969A55E8FAE}"/>
              </a:ext>
            </a:extLst>
          </p:cNvPr>
          <p:cNvSpPr/>
          <p:nvPr/>
        </p:nvSpPr>
        <p:spPr>
          <a:xfrm>
            <a:off x="-19341" y="10497488"/>
            <a:ext cx="7808013" cy="42013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62371" y="10427414"/>
            <a:ext cx="68507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主催：一般社団法人　栃木作業療法士会</a:t>
            </a:r>
            <a:endParaRPr 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1C560CF-51B1-4131-835A-BE2426B20414}"/>
              </a:ext>
            </a:extLst>
          </p:cNvPr>
          <p:cNvSpPr/>
          <p:nvPr/>
        </p:nvSpPr>
        <p:spPr>
          <a:xfrm>
            <a:off x="-19341" y="2162456"/>
            <a:ext cx="958681" cy="29892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428797EF-0CDE-48F2-BBE9-31288117A8E9}"/>
              </a:ext>
            </a:extLst>
          </p:cNvPr>
          <p:cNvSpPr/>
          <p:nvPr/>
        </p:nvSpPr>
        <p:spPr>
          <a:xfrm>
            <a:off x="6798758" y="2162456"/>
            <a:ext cx="958681" cy="29892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AC75EE0D-191B-4C3D-9D9A-0FB59B516F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25" b="90000" l="6806" r="95139">
                        <a14:foregroundMark x1="7037" y1="9870" x2="35231" y2="9505"/>
                        <a14:foregroundMark x1="35231" y1="9505" x2="96204" y2="12266"/>
                        <a14:foregroundMark x1="96204" y1="12266" x2="94676" y2="78307"/>
                        <a14:foregroundMark x1="94676" y1="78307" x2="87824" y2="82292"/>
                        <a14:foregroundMark x1="87824" y1="82292" x2="37778" y2="82240"/>
                        <a14:foregroundMark x1="37778" y1="82240" x2="10787" y2="80208"/>
                        <a14:foregroundMark x1="10787" y1="80208" x2="6806" y2="75234"/>
                        <a14:foregroundMark x1="6806" y1="75234" x2="6806" y2="9375"/>
                        <a14:foregroundMark x1="92269" y1="12318" x2="94907" y2="40833"/>
                        <a14:foregroundMark x1="94907" y1="40833" x2="92037" y2="77396"/>
                        <a14:foregroundMark x1="92037" y1="77396" x2="86991" y2="81380"/>
                        <a14:foregroundMark x1="86991" y1="81380" x2="74583" y2="81458"/>
                        <a14:foregroundMark x1="74583" y1="81458" x2="66204" y2="79844"/>
                        <a14:foregroundMark x1="66204" y1="79844" x2="63981" y2="74609"/>
                        <a14:foregroundMark x1="63981" y1="74609" x2="73333" y2="69714"/>
                        <a14:foregroundMark x1="73333" y1="69714" x2="81065" y2="68620"/>
                        <a14:foregroundMark x1="81065" y1="68620" x2="89676" y2="71563"/>
                        <a14:foregroundMark x1="89676" y1="71563" x2="90093" y2="73854"/>
                        <a14:foregroundMark x1="95787" y1="10469" x2="94352" y2="82005"/>
                        <a14:foregroundMark x1="94352" y1="82005" x2="94028" y2="82474"/>
                        <a14:foregroundMark x1="7037" y1="8880" x2="15093" y2="8516"/>
                        <a14:foregroundMark x1="15093" y1="8516" x2="37407" y2="8516"/>
                        <a14:foregroundMark x1="37407" y1="8516" x2="56296" y2="8125"/>
                        <a14:foregroundMark x1="56296" y1="8125" x2="90046" y2="9609"/>
                        <a14:foregroundMark x1="90046" y1="9609" x2="64398" y2="8125"/>
                        <a14:foregroundMark x1="64398" y1="8125" x2="48426" y2="9740"/>
                        <a14:foregroundMark x1="96435" y1="9010" x2="88565" y2="9115"/>
                        <a14:foregroundMark x1="88565" y1="9115" x2="95139" y2="8750"/>
                        <a14:foregroundMark x1="88981" y1="8880" x2="78704" y2="8880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7" t="8753" r="2638" b="16140"/>
          <a:stretch/>
        </p:blipFill>
        <p:spPr>
          <a:xfrm>
            <a:off x="5925157" y="7383736"/>
            <a:ext cx="1747201" cy="25528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9290052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207</Words>
  <Application>Microsoft Office PowerPoint</Application>
  <PresentationFormat>ユーザー設定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2016-07-29T11:33:05Z</dcterms:created>
  <dcterms:modified xsi:type="dcterms:W3CDTF">2021-07-02T12:30:41Z</dcterms:modified>
</cp:coreProperties>
</file>