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91" d="100"/>
          <a:sy n="91" d="100"/>
        </p:scale>
        <p:origin x="76" y="2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61A3E-AC6E-4B60-95A4-C1B3371851F9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0A3E0-14E8-4BE6-85AB-5C5385A62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4F6E-DEEE-400C-92A1-19923C75B907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3A1E1-D89E-4D9F-ACC7-724568FAD5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フッター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ja-JP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>
            <a:lvl1pPr marL="228600" indent="-228600">
              <a:defRPr kumimoji="1" lang="ja-JP" alt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>
              <a:defRPr kumimoji="1" lang="ja-JP" alt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>
              <a:defRPr kumimoji="1" lang="ja-JP" alt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>
              <a:defRPr kumimoji="1" lang="ja-JP" alt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>
              <a:defRPr kumimoji="1" lang="ja-JP" alt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/>
              <a:t>マスター テキストの書式設定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/>
              <a:t>第 2 レベル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altLang="ja-JP" smtClean="0"/>
              <a:t>1/28/2022</a:t>
            </a:fld>
            <a:endParaRPr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altLang="ja-JP" smtClean="0"/>
              <a:t>‹#›</a:t>
            </a:fld>
            <a:endParaRPr 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B98E-B881-44C6-965E-C4CBF4BD5DE0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hyperlink" Target="https://forms.gle/GkX7V5UZ9PgAUKKp7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31175444 人物のシルエットイラスト">
            <a:extLst>
              <a:ext uri="{FF2B5EF4-FFF2-40B4-BE49-F238E27FC236}">
                <a16:creationId xmlns:a16="http://schemas.microsoft.com/office/drawing/2014/main" id="{26E9E1E0-D29C-4F17-B97A-BC0871EEE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368" y="5774669"/>
            <a:ext cx="882663" cy="896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31074895 人物のシルエットイラスト　説明">
            <a:extLst>
              <a:ext uri="{FF2B5EF4-FFF2-40B4-BE49-F238E27FC236}">
                <a16:creationId xmlns:a16="http://schemas.microsoft.com/office/drawing/2014/main" id="{A71431CE-F30C-437B-898D-D677404A1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0369" y="2761896"/>
            <a:ext cx="947287" cy="1334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31074893 人物のシルエットイラスト　問題">
            <a:extLst>
              <a:ext uri="{FF2B5EF4-FFF2-40B4-BE49-F238E27FC236}">
                <a16:creationId xmlns:a16="http://schemas.microsoft.com/office/drawing/2014/main" id="{4CEADB3B-A941-4A65-9CCB-A543B9766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67" y="4520848"/>
            <a:ext cx="1070808" cy="1508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ボックス 4"/>
          <p:cNvSpPr txBox="1"/>
          <p:nvPr/>
        </p:nvSpPr>
        <p:spPr>
          <a:xfrm>
            <a:off x="219933" y="1352472"/>
            <a:ext cx="5678451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solidFill>
                  <a:srgbClr val="C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</a:t>
            </a:r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障害がある方の、</a:t>
            </a:r>
            <a:r>
              <a:rPr lang="ja-JP" altLang="en-US" b="1" u="sng" dirty="0">
                <a:solidFill>
                  <a:schemeClr val="accent1">
                    <a:lumMod val="75000"/>
                  </a:schemeClr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地域生活</a:t>
            </a:r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・</a:t>
            </a:r>
            <a:r>
              <a:rPr lang="ja-JP" altLang="en-US" b="1" u="sng" dirty="0">
                <a:solidFill>
                  <a:schemeClr val="accent1">
                    <a:lumMod val="75000"/>
                  </a:schemeClr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就労</a:t>
            </a:r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に関すること</a:t>
            </a:r>
            <a:endParaRPr lang="en-US" altLang="ja-JP" b="1" dirty="0">
              <a:solidFill>
                <a:schemeClr val="accent1">
                  <a:lumMod val="75000"/>
                </a:schemeClr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随時ご相談ください</a:t>
            </a:r>
            <a:r>
              <a:rPr lang="ja-JP" altLang="en-US" b="1" dirty="0">
                <a:solidFill>
                  <a:schemeClr val="accent1">
                    <a:lumMod val="50000"/>
                  </a:schemeClr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。</a:t>
            </a:r>
          </a:p>
          <a:p>
            <a:endParaRPr lang="ja-JP" altLang="en-US" sz="1600" dirty="0">
              <a:solidFill>
                <a:srgbClr val="FF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・</a:t>
            </a:r>
            <a:r>
              <a:rPr lang="ja-JP" altLang="en-US" sz="14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障害福祉サービス</a:t>
            </a:r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ってなに？　どんな種類があるの？</a:t>
            </a:r>
            <a:endParaRPr lang="en-US" altLang="ja-JP" sz="14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・</a:t>
            </a:r>
            <a:r>
              <a:rPr lang="ja-JP" altLang="en-US" sz="14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障害者手帳</a:t>
            </a:r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、</a:t>
            </a:r>
            <a:r>
              <a:rPr lang="ja-JP" altLang="en-US" sz="14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障害年金</a:t>
            </a:r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申請の方法は？</a:t>
            </a:r>
            <a:endParaRPr lang="en-US" altLang="ja-JP" sz="14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・障害のある方の</a:t>
            </a:r>
            <a:r>
              <a:rPr lang="ja-JP" altLang="en-US" sz="14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経済的自立</a:t>
            </a:r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を支える社会資源は？</a:t>
            </a:r>
            <a:endParaRPr lang="en-US" altLang="ja-JP" sz="14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・</a:t>
            </a:r>
            <a:r>
              <a:rPr lang="ja-JP" altLang="en-US" sz="14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退院後、退所後の生活</a:t>
            </a:r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に関わってくれる支援機関は？</a:t>
            </a:r>
            <a:endParaRPr lang="en-US" altLang="ja-JP" sz="14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・</a:t>
            </a:r>
            <a:r>
              <a:rPr lang="ja-JP" altLang="en-US" sz="14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相談支援</a:t>
            </a:r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、</a:t>
            </a:r>
            <a:r>
              <a:rPr lang="ja-JP" altLang="en-US" sz="14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就労支援</a:t>
            </a:r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ってどんなところ？　何をしてくれるの？</a:t>
            </a:r>
            <a:endParaRPr lang="en-US" altLang="ja-JP" sz="14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・</a:t>
            </a:r>
            <a:r>
              <a:rPr lang="ja-JP" altLang="en-US" sz="14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復職</a:t>
            </a:r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したい時に相談できる場所はあるの？</a:t>
            </a:r>
            <a:endParaRPr lang="en-US" altLang="ja-JP" sz="14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・地域の</a:t>
            </a:r>
            <a:r>
              <a:rPr lang="ja-JP" altLang="en-US" sz="14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支援機関</a:t>
            </a:r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や</a:t>
            </a:r>
            <a:r>
              <a:rPr lang="ja-JP" altLang="en-US" sz="14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障害者雇用</a:t>
            </a:r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について知りたい！</a:t>
            </a:r>
            <a:endParaRPr lang="en-US" altLang="ja-JP" sz="14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2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　　　　　　　　　　　　　　　　　　　　　　　　　　　　　　　　など</a:t>
            </a:r>
            <a:endParaRPr lang="en-US" altLang="ja-JP" sz="12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endParaRPr lang="en-US" altLang="ja-JP" sz="16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 皆さんが日々の臨床で感じている疑問にお応えし、患者様　</a:t>
            </a:r>
            <a:endParaRPr lang="en-US" altLang="ja-JP" sz="16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en-US" altLang="ja-JP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 </a:t>
            </a:r>
            <a:r>
              <a:rPr lang="ja-JP" altLang="en-US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への支援がより良いかたちとなるよう一緒に考えます</a:t>
            </a:r>
            <a:endParaRPr lang="en-US" altLang="ja-JP" sz="16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endParaRPr lang="en-US" altLang="ja-JP" sz="1600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　　　　　</a:t>
            </a:r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↓↓↓　相談窓口ではこんなことができます！</a:t>
            </a:r>
            <a:endParaRPr lang="ja-JP" altLang="en-US" sz="16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endParaRPr lang="en-US" altLang="ja-JP" sz="16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　　　</a:t>
            </a:r>
            <a:r>
              <a:rPr lang="ja-JP" altLang="en-US" sz="1600" b="1" dirty="0">
                <a:solidFill>
                  <a:srgbClr val="C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 障害福祉に関する個別相談</a:t>
            </a:r>
            <a:endParaRPr lang="en-US" altLang="ja-JP" sz="1600" b="1" dirty="0">
              <a:solidFill>
                <a:srgbClr val="C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600" b="1" dirty="0">
                <a:solidFill>
                  <a:srgbClr val="C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　　　○ 地域で活用できる社会資源の紹介・つなぎ方</a:t>
            </a:r>
            <a:endParaRPr lang="en-US" altLang="ja-JP" sz="1600" b="1" dirty="0">
              <a:solidFill>
                <a:srgbClr val="C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600" b="1" dirty="0">
                <a:solidFill>
                  <a:srgbClr val="C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　　　○ 病院施設単位での支援者向けの相談会、研修会</a:t>
            </a:r>
            <a:endParaRPr lang="en-US" altLang="ja-JP" sz="1600" b="1" dirty="0">
              <a:solidFill>
                <a:srgbClr val="C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600" b="1" dirty="0">
                <a:solidFill>
                  <a:srgbClr val="C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　　　</a:t>
            </a:r>
            <a:endParaRPr lang="en-US" altLang="ja-JP" sz="1600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6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　　　　　　　　　　　　　　ぜひ、ご活用下さい。</a:t>
            </a:r>
            <a:endParaRPr lang="en-US" altLang="ja-JP" sz="1600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6" name="テキストボックス 5"/>
          <p:cNvSpPr txBox="1"/>
          <p:nvPr/>
        </p:nvSpPr>
        <p:spPr>
          <a:xfrm>
            <a:off x="7209750" y="5504540"/>
            <a:ext cx="4790083" cy="1154162"/>
          </a:xfrm>
          <a:prstGeom prst="rect">
            <a:avLst/>
          </a:prstGeom>
          <a:noFill/>
          <a:ln w="19050">
            <a:solidFill>
              <a:srgbClr val="FF99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栃木県作業療法士会事業部 障害保健福祉相談窓口</a:t>
            </a:r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</a:t>
            </a:r>
          </a:p>
          <a:p>
            <a:r>
              <a:rPr lang="en-US" altLang="ja-JP" sz="12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Mail</a:t>
            </a:r>
            <a:r>
              <a:rPr lang="ja-JP" altLang="en-US" sz="12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</a:t>
            </a:r>
            <a:r>
              <a:rPr lang="en-US" altLang="ja-JP" sz="12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syougaihukushi.tochiot@gmail.com</a:t>
            </a:r>
            <a:endParaRPr lang="en-US" altLang="ja-JP" sz="11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en-US" altLang="ja-JP" sz="11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Tel</a:t>
            </a:r>
            <a:r>
              <a:rPr lang="ja-JP" altLang="en-US" sz="11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  </a:t>
            </a:r>
            <a:r>
              <a:rPr lang="en-US" altLang="ja-JP" sz="11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0287-62-2134</a:t>
            </a:r>
            <a:r>
              <a:rPr lang="ja-JP" altLang="en-US" sz="11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（那須フロンティア・ホリデー）</a:t>
            </a:r>
            <a:endParaRPr lang="en-US" altLang="ja-JP" sz="11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endParaRPr lang="en-US" altLang="ja-JP" sz="11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05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担当：木村友一</a:t>
            </a:r>
            <a:r>
              <a:rPr lang="en-US" altLang="ja-JP" sz="105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(NPO</a:t>
            </a:r>
            <a:r>
              <a:rPr lang="ja-JP" altLang="en-US" sz="105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法人那須フロンティア 就労支援事業所喫茶店ホリデー）</a:t>
            </a:r>
            <a:endParaRPr lang="en-US" altLang="ja-JP" sz="105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05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　　山口理貴</a:t>
            </a:r>
            <a:r>
              <a:rPr lang="en-US" altLang="ja-JP" sz="105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(</a:t>
            </a:r>
            <a:r>
              <a:rPr lang="ja-JP" altLang="en-US" sz="105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一般社団法人</a:t>
            </a:r>
            <a:r>
              <a:rPr lang="en-US" altLang="ja-JP" sz="105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Bridge)</a:t>
            </a:r>
          </a:p>
        </p:txBody>
      </p:sp>
      <p:sp>
        <p:nvSpPr>
          <p:cNvPr id="7" name="テキストボックス 6"/>
          <p:cNvSpPr txBox="1"/>
          <p:nvPr/>
        </p:nvSpPr>
        <p:spPr>
          <a:xfrm>
            <a:off x="6271952" y="1353459"/>
            <a:ext cx="5678694" cy="3980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ja-JP" sz="140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障害福祉に関するオンライン座談会</a:t>
            </a:r>
            <a:r>
              <a:rPr lang="ja-JP" altLang="en-US" sz="140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（第</a:t>
            </a:r>
            <a:r>
              <a:rPr lang="en-US" altLang="ja-JP" sz="140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altLang="en-US" sz="140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回）</a:t>
            </a:r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開催要項</a:t>
            </a:r>
            <a:endParaRPr lang="en-US" altLang="ja-JP" sz="1400" dirty="0">
              <a:effectLst/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endParaRPr lang="en-US" altLang="ja-JP" sz="1400" dirty="0">
              <a:effectLst/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テーマ</a:t>
            </a:r>
            <a:r>
              <a:rPr lang="en-US" altLang="ja-JP" sz="1400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『</a:t>
            </a:r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就労支援、障害者雇用に関すること</a:t>
            </a:r>
            <a:r>
              <a:rPr lang="en-US" altLang="ja-JP" sz="1400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』</a:t>
            </a:r>
          </a:p>
          <a:p>
            <a:endParaRPr lang="en-US" altLang="ja-JP" sz="1400" dirty="0"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　視聴のみの参加も受け付けております。</a:t>
            </a:r>
            <a:r>
              <a:rPr lang="ja-JP" altLang="en-US" sz="140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お気軽</a:t>
            </a:r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にご参加ください。</a:t>
            </a:r>
            <a:endParaRPr lang="en-US" altLang="ja-JP" sz="1400" dirty="0">
              <a:effectLst/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endParaRPr lang="en-US" altLang="ja-JP" sz="1600" dirty="0"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r>
              <a:rPr lang="en-US" altLang="ja-JP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日 程</a:t>
            </a:r>
            <a:r>
              <a:rPr lang="en-US" altLang="ja-JP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】</a:t>
            </a:r>
            <a:r>
              <a:rPr lang="ja-JP" altLang="en-US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２月９日（水）２０：３０～２１：３０</a:t>
            </a:r>
            <a:endParaRPr lang="en-US" altLang="ja-JP" sz="1400" b="1" dirty="0"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r>
              <a:rPr lang="en-US" altLang="ja-JP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対 象</a:t>
            </a:r>
            <a:r>
              <a:rPr lang="en-US" altLang="ja-JP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】</a:t>
            </a:r>
            <a:r>
              <a:rPr lang="ja-JP" altLang="en-US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栃木県作業療法士会会員、</a:t>
            </a:r>
            <a:endParaRPr lang="en-US" altLang="ja-JP" sz="1400" b="1" dirty="0"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　　 　　県内の作業療法士養成校に通う学生</a:t>
            </a:r>
            <a:endParaRPr lang="en-US" altLang="ja-JP" sz="1400" b="1" dirty="0"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r>
              <a:rPr lang="en-US" altLang="ja-JP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費 用</a:t>
            </a:r>
            <a:r>
              <a:rPr lang="en-US" altLang="ja-JP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】</a:t>
            </a:r>
            <a:r>
              <a:rPr lang="ja-JP" altLang="en-US" sz="1400" b="1" dirty="0">
                <a:solidFill>
                  <a:srgbClr val="C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参加無料 </a:t>
            </a:r>
            <a:r>
              <a:rPr lang="en-US" altLang="ja-JP" sz="1400" b="1" dirty="0">
                <a:solidFill>
                  <a:srgbClr val="C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(Zoom</a:t>
            </a:r>
            <a:r>
              <a:rPr lang="ja-JP" altLang="en-US" sz="1400" b="1" dirty="0">
                <a:solidFill>
                  <a:srgbClr val="C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開催</a:t>
            </a:r>
            <a:r>
              <a:rPr lang="en-US" altLang="ja-JP" sz="1400" b="1" dirty="0">
                <a:solidFill>
                  <a:srgbClr val="C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)</a:t>
            </a:r>
          </a:p>
          <a:p>
            <a:r>
              <a:rPr lang="en-US" altLang="ja-JP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内 容</a:t>
            </a:r>
            <a:r>
              <a:rPr lang="en-US" altLang="ja-JP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】</a:t>
            </a:r>
            <a:r>
              <a:rPr lang="ja-JP" altLang="en-US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事業部相談窓口の紹介、情報交換等</a:t>
            </a:r>
            <a:endParaRPr lang="en-US" altLang="ja-JP" sz="1400" b="1" dirty="0"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r>
              <a:rPr lang="en-US" altLang="ja-JP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定 員</a:t>
            </a:r>
            <a:r>
              <a:rPr lang="en-US" altLang="ja-JP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】</a:t>
            </a:r>
            <a:r>
              <a:rPr lang="ja-JP" altLang="en-US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７名</a:t>
            </a:r>
            <a:r>
              <a:rPr lang="ja-JP" altLang="en-US" sz="12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12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altLang="en-US" sz="12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名以上で開催、定員になり次第〆切）　</a:t>
            </a:r>
            <a:endParaRPr lang="en-US" altLang="ja-JP" sz="1400" b="1" dirty="0"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r>
              <a:rPr lang="en-US" altLang="ja-JP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参加方法</a:t>
            </a:r>
            <a:r>
              <a:rPr lang="en-US" altLang="ja-JP" sz="1400" b="1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】</a:t>
            </a:r>
          </a:p>
          <a:p>
            <a:r>
              <a:rPr lang="ja-JP" altLang="en-US" sz="1400" b="1" kern="10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4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こちらからお申込</a:t>
            </a:r>
            <a:r>
              <a:rPr lang="ja-JP" altLang="ja-JP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ください。申込〆切：</a:t>
            </a:r>
            <a:r>
              <a:rPr lang="ja-JP" altLang="en-US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２</a:t>
            </a:r>
            <a:r>
              <a:rPr lang="ja-JP" altLang="ja-JP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月</a:t>
            </a:r>
            <a:r>
              <a:rPr lang="ja-JP" altLang="en-US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８</a:t>
            </a:r>
            <a:r>
              <a:rPr lang="ja-JP" altLang="ja-JP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火</a:t>
            </a:r>
            <a:r>
              <a:rPr lang="en-US" altLang="ja-JP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ja-JP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まで</a:t>
            </a:r>
            <a:endParaRPr lang="ja-JP" altLang="ja-JP" sz="14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266700" algn="just">
              <a:lnSpc>
                <a:spcPts val="1600"/>
              </a:lnSpc>
            </a:pPr>
            <a:r>
              <a:rPr lang="en-US" altLang="ja-JP" sz="1400" u="sng" kern="100" dirty="0">
                <a:solidFill>
                  <a:srgbClr val="0563C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  <a:hlinkClick r:id="rId5"/>
              </a:rPr>
              <a:t>https://forms.gle/GkX7V5UZ9PgAUKKp7</a:t>
            </a:r>
            <a:r>
              <a:rPr lang="ja-JP" altLang="ja-JP" sz="14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　</a:t>
            </a:r>
          </a:p>
          <a:p>
            <a:pPr marL="266700" algn="just">
              <a:lnSpc>
                <a:spcPts val="1600"/>
              </a:lnSpc>
            </a:pPr>
            <a:r>
              <a:rPr lang="ja-JP" altLang="ja-JP" sz="14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endParaRPr lang="en-US" altLang="ja-JP" sz="1400" b="1" dirty="0"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endParaRPr lang="en-US" altLang="ja-JP" sz="1400" b="1" dirty="0"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endParaRPr lang="en-US" altLang="ja-JP" sz="1400" b="1" dirty="0"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50D26CB-54B7-4528-A66B-2494927B2B00}"/>
              </a:ext>
            </a:extLst>
          </p:cNvPr>
          <p:cNvSpPr txBox="1"/>
          <p:nvPr/>
        </p:nvSpPr>
        <p:spPr>
          <a:xfrm>
            <a:off x="116177" y="112350"/>
            <a:ext cx="11954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i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障害福祉に関すること、栃木県作業療法士会事業部にお気軽にお問い合わせください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725A128-2108-4014-B9B8-3C0C377548FD}"/>
              </a:ext>
            </a:extLst>
          </p:cNvPr>
          <p:cNvSpPr/>
          <p:nvPr/>
        </p:nvSpPr>
        <p:spPr>
          <a:xfrm>
            <a:off x="241354" y="946799"/>
            <a:ext cx="5684215" cy="571013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1292293" y="665088"/>
            <a:ext cx="3629680" cy="563420"/>
          </a:xfrm>
          <a:solidFill>
            <a:srgbClr val="0099CC"/>
          </a:solidFill>
        </p:spPr>
        <p:txBody>
          <a:bodyPr>
            <a:noAutofit/>
          </a:bodyPr>
          <a:lstStyle/>
          <a:p>
            <a:pPr algn="ctr">
              <a:lnSpc>
                <a:spcPct val="110000"/>
              </a:lnSpc>
            </a:pPr>
            <a:r>
              <a:rPr lang="ja-JP" altLang="en-US" sz="1800" b="1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  <a:cs typeface="メイリオ" panose="020B0604030504040204" charset="-128"/>
              </a:rPr>
              <a:t>障害福祉に関する相談窓口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2649EF0E-7D10-480A-93FA-DFB5AF4B1BA9}"/>
              </a:ext>
            </a:extLst>
          </p:cNvPr>
          <p:cNvSpPr/>
          <p:nvPr/>
        </p:nvSpPr>
        <p:spPr>
          <a:xfrm>
            <a:off x="6093333" y="946798"/>
            <a:ext cx="5856732" cy="4278094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10" name="思考の吹き出し: 雲形 9">
            <a:extLst>
              <a:ext uri="{FF2B5EF4-FFF2-40B4-BE49-F238E27FC236}">
                <a16:creationId xmlns:a16="http://schemas.microsoft.com/office/drawing/2014/main" id="{F1EBC29C-FA9D-4D99-BFE1-5B3029C00485}"/>
              </a:ext>
            </a:extLst>
          </p:cNvPr>
          <p:cNvSpPr/>
          <p:nvPr/>
        </p:nvSpPr>
        <p:spPr>
          <a:xfrm>
            <a:off x="5273236" y="4673370"/>
            <a:ext cx="3140922" cy="896058"/>
          </a:xfrm>
          <a:prstGeom prst="cloudCallout">
            <a:avLst>
              <a:gd name="adj1" fmla="val 51407"/>
              <a:gd name="adj2" fmla="val -45154"/>
            </a:avLst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8" name="タイトル 3">
            <a:extLst>
              <a:ext uri="{FF2B5EF4-FFF2-40B4-BE49-F238E27FC236}">
                <a16:creationId xmlns:a16="http://schemas.microsoft.com/office/drawing/2014/main" id="{0BF72466-3712-458F-957D-D111EB4FADEB}"/>
              </a:ext>
            </a:extLst>
          </p:cNvPr>
          <p:cNvSpPr txBox="1">
            <a:spLocks/>
          </p:cNvSpPr>
          <p:nvPr/>
        </p:nvSpPr>
        <p:spPr>
          <a:xfrm>
            <a:off x="7270027" y="665088"/>
            <a:ext cx="3629680" cy="563420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ja-JP" altLang="en-US" sz="1800" b="1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  <a:cs typeface="メイリオ" panose="020B0604030504040204" charset="-128"/>
              </a:rPr>
              <a:t>オンライン座談会</a:t>
            </a:r>
            <a:endParaRPr lang="en-US" altLang="ja-JP" sz="1800" b="1" dirty="0">
              <a:solidFill>
                <a:schemeClr val="bg1"/>
              </a:solidFill>
              <a:latin typeface="HGSｺﾞｼｯｸM" panose="020B0600000000000000" pitchFamily="50" charset="-128"/>
              <a:ea typeface="HGSｺﾞｼｯｸM" panose="020B0600000000000000" pitchFamily="50" charset="-128"/>
              <a:cs typeface="メイリオ" panose="020B0604030504040204" charset="-128"/>
            </a:endParaRPr>
          </a:p>
          <a:p>
            <a:pPr algn="ctr">
              <a:lnSpc>
                <a:spcPct val="110000"/>
              </a:lnSpc>
            </a:pPr>
            <a:r>
              <a:rPr lang="ja-JP" altLang="en-US" sz="1200" b="1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  <a:cs typeface="メイリオ" panose="020B0604030504040204" charset="-128"/>
              </a:rPr>
              <a:t>“知りたい、聞きたい、障害福祉に関すること”</a:t>
            </a:r>
            <a:endParaRPr lang="ja-JP" altLang="en-US" sz="1100" b="1" dirty="0">
              <a:solidFill>
                <a:schemeClr val="bg1"/>
              </a:solidFill>
              <a:latin typeface="HGSｺﾞｼｯｸM" panose="020B0600000000000000" pitchFamily="50" charset="-128"/>
              <a:ea typeface="HGSｺﾞｼｯｸM" panose="020B0600000000000000" pitchFamily="50" charset="-128"/>
              <a:cs typeface="メイリオ" panose="020B060403050404020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5D8CD9D-D365-4CA1-8CE9-45A2B378CD31}"/>
              </a:ext>
            </a:extLst>
          </p:cNvPr>
          <p:cNvSpPr txBox="1"/>
          <p:nvPr/>
        </p:nvSpPr>
        <p:spPr>
          <a:xfrm>
            <a:off x="5750325" y="4726873"/>
            <a:ext cx="26388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ちょっとのぞいてみようくらいの　　　　</a:t>
            </a:r>
            <a:endParaRPr lang="en-US" altLang="ja-JP" sz="1050" dirty="0"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軽い気持ちでご参加ください。　</a:t>
            </a:r>
            <a:endParaRPr lang="en-US" altLang="ja-JP" sz="1050" dirty="0">
              <a:effectLst/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皆さん</a:t>
            </a:r>
            <a:r>
              <a:rPr lang="ja-JP" altLang="en-US" sz="1050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と情報交換ができる事</a:t>
            </a:r>
            <a:r>
              <a:rPr lang="ja-JP" altLang="en-US" sz="105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を</a:t>
            </a:r>
            <a:endParaRPr lang="en-US" altLang="ja-JP" sz="1050" dirty="0">
              <a:effectLst/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楽しみにして</a:t>
            </a:r>
            <a:r>
              <a:rPr lang="ja-JP" altLang="en-US" sz="1050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い</a:t>
            </a:r>
            <a:r>
              <a:rPr lang="ja-JP" altLang="en-US" sz="105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ます。</a:t>
            </a:r>
            <a:endParaRPr kumimoji="1" lang="en-US" altLang="ja-JP" sz="105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EC83585-690D-49FE-A25E-9170F6C8F3F7}"/>
              </a:ext>
            </a:extLst>
          </p:cNvPr>
          <p:cNvSpPr txBox="1"/>
          <p:nvPr/>
        </p:nvSpPr>
        <p:spPr>
          <a:xfrm>
            <a:off x="6778863" y="5494363"/>
            <a:ext cx="430887" cy="1169549"/>
          </a:xfrm>
          <a:prstGeom prst="rect">
            <a:avLst/>
          </a:prstGeom>
          <a:solidFill>
            <a:srgbClr val="FF9900"/>
          </a:solidFill>
        </p:spPr>
        <p:txBody>
          <a:bodyPr vert="eaVert" wrap="square" rtlCol="0">
            <a:spAutoFit/>
          </a:bodyPr>
          <a:lstStyle/>
          <a:p>
            <a:r>
              <a:rPr lang="ja-JP" altLang="en-US" sz="16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連   絡   先</a:t>
            </a:r>
            <a:endParaRPr kumimoji="1" lang="ja-JP" altLang="en-US" sz="1600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pic>
        <p:nvPicPr>
          <p:cNvPr id="17" name="図 16">
            <a:hlinkClick r:id="rId5"/>
            <a:extLst>
              <a:ext uri="{FF2B5EF4-FFF2-40B4-BE49-F238E27FC236}">
                <a16:creationId xmlns:a16="http://schemas.microsoft.com/office/drawing/2014/main" id="{DEA31ED5-83E4-4CF0-8AE5-3A47F9FE37C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2317" y="4438367"/>
            <a:ext cx="707390" cy="7073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451</Words>
  <Application>Microsoft Office PowerPoint</Application>
  <PresentationFormat>ワイド画面</PresentationFormat>
  <Paragraphs>53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HGSｺﾞｼｯｸM</vt:lpstr>
      <vt:lpstr>MS PGothic</vt:lpstr>
      <vt:lpstr>游明朝</vt:lpstr>
      <vt:lpstr>Arial</vt:lpstr>
      <vt:lpstr>Calibri</vt:lpstr>
      <vt:lpstr>Office テーマ</vt:lpstr>
      <vt:lpstr>障害福祉に関する相談窓口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障がい福祉に関する相談窓口について</dc:title>
  <dc:creator>user</dc:creator>
  <cp:lastModifiedBy>木村 友一</cp:lastModifiedBy>
  <cp:revision>16</cp:revision>
  <dcterms:created xsi:type="dcterms:W3CDTF">2021-10-19T00:57:04Z</dcterms:created>
  <dcterms:modified xsi:type="dcterms:W3CDTF">2022-01-28T02:03:26Z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1041-11.8.2.8498</vt:lpwstr>
  </property>
</Properties>
</file>