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86575" cy="100171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476" y="-2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73B6-C821-42B3-94F6-1BD9EC75DAC1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DD94-FE3B-4948-B8A0-CF6D1FF7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3647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73B6-C821-42B3-94F6-1BD9EC75DAC1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DD94-FE3B-4948-B8A0-CF6D1FF7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358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73B6-C821-42B3-94F6-1BD9EC75DAC1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DD94-FE3B-4948-B8A0-CF6D1FF7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453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73B6-C821-42B3-94F6-1BD9EC75DAC1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DD94-FE3B-4948-B8A0-CF6D1FF7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7604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73B6-C821-42B3-94F6-1BD9EC75DAC1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DD94-FE3B-4948-B8A0-CF6D1FF7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224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73B6-C821-42B3-94F6-1BD9EC75DAC1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DD94-FE3B-4948-B8A0-CF6D1FF7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1200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73B6-C821-42B3-94F6-1BD9EC75DAC1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DD94-FE3B-4948-B8A0-CF6D1FF7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148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73B6-C821-42B3-94F6-1BD9EC75DAC1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DD94-FE3B-4948-B8A0-CF6D1FF7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139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73B6-C821-42B3-94F6-1BD9EC75DAC1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DD94-FE3B-4948-B8A0-CF6D1FF7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992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73B6-C821-42B3-94F6-1BD9EC75DAC1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DD94-FE3B-4948-B8A0-CF6D1FF7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153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73B6-C821-42B3-94F6-1BD9EC75DAC1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DD94-FE3B-4948-B8A0-CF6D1FF7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5875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B73B6-C821-42B3-94F6-1BD9EC75DAC1}" type="datetimeFigureOut">
              <a:rPr kumimoji="1" lang="ja-JP" altLang="en-US" smtClean="0"/>
              <a:t>2021/5/17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7DD94-FE3B-4948-B8A0-CF6D1FF7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291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ochigi-ot.jimdofree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C425C07-D653-459F-84B1-99428ACE9773}"/>
              </a:ext>
            </a:extLst>
          </p:cNvPr>
          <p:cNvSpPr txBox="1"/>
          <p:nvPr/>
        </p:nvSpPr>
        <p:spPr>
          <a:xfrm>
            <a:off x="371506" y="2126680"/>
            <a:ext cx="7734300" cy="80175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33350" algn="l"/>
            <a:r>
              <a:rPr lang="ja-JP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日時：令和</a:t>
            </a:r>
            <a:r>
              <a:rPr lang="en-US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3</a:t>
            </a:r>
            <a:r>
              <a:rPr lang="ja-JP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年</a:t>
            </a:r>
            <a:r>
              <a:rPr lang="en-US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6</a:t>
            </a:r>
            <a:r>
              <a:rPr lang="ja-JP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月</a:t>
            </a:r>
            <a:r>
              <a:rPr lang="en-US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11</a:t>
            </a:r>
            <a:r>
              <a:rPr lang="ja-JP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日（金）　</a:t>
            </a:r>
            <a:r>
              <a:rPr lang="en-US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19</a:t>
            </a:r>
            <a:r>
              <a:rPr lang="ja-JP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：</a:t>
            </a:r>
            <a:r>
              <a:rPr lang="en-US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00</a:t>
            </a:r>
            <a:r>
              <a:rPr lang="ja-JP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～</a:t>
            </a:r>
            <a:r>
              <a:rPr lang="en-US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20</a:t>
            </a:r>
            <a:r>
              <a:rPr lang="ja-JP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：</a:t>
            </a:r>
            <a:r>
              <a:rPr lang="en-US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30</a:t>
            </a:r>
            <a:r>
              <a:rPr lang="ja-JP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（</a:t>
            </a:r>
            <a:r>
              <a:rPr lang="en-US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18</a:t>
            </a:r>
            <a:r>
              <a:rPr lang="ja-JP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：</a:t>
            </a:r>
            <a:r>
              <a:rPr lang="en-US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45</a:t>
            </a:r>
            <a:r>
              <a:rPr lang="ja-JP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受付開始）</a:t>
            </a:r>
            <a:endParaRPr lang="en-US" altLang="ja-JP" sz="1200" b="1" kern="0" dirty="0">
              <a:solidFill>
                <a:srgbClr val="454545"/>
              </a:solidFill>
              <a:effectLst/>
              <a:latin typeface="+mn-ea"/>
              <a:cs typeface="ＭＳ Ｐゴシック" panose="020B0600070205080204" pitchFamily="50" charset="-128"/>
            </a:endParaRPr>
          </a:p>
          <a:p>
            <a:pPr indent="133350" algn="l"/>
            <a:endParaRPr lang="ja-JP" altLang="ja-JP" sz="1200" b="1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indent="133350" algn="l"/>
            <a:r>
              <a:rPr lang="ja-JP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場所：オンライン開催</a:t>
            </a:r>
            <a:r>
              <a:rPr lang="en-US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(URL</a:t>
            </a:r>
            <a:r>
              <a:rPr lang="ja-JP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など詳細については申し込み後に伝達いたします</a:t>
            </a:r>
            <a:r>
              <a:rPr lang="en-US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)</a:t>
            </a:r>
          </a:p>
          <a:p>
            <a:pPr indent="133350" algn="l"/>
            <a:endParaRPr lang="ja-JP" altLang="ja-JP" sz="1200" b="1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indent="133350"/>
            <a:r>
              <a:rPr lang="ja-JP" altLang="ja-JP" sz="1200" b="1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申し込み：</a:t>
            </a:r>
            <a:r>
              <a:rPr lang="ja-JP" altLang="ja-JP" sz="1200" b="1" dirty="0">
                <a:solidFill>
                  <a:srgbClr val="000000"/>
                </a:solidFill>
                <a:effectLst/>
                <a:latin typeface="+mn-ea"/>
                <a:cs typeface="ＭＳ Ｐゴシック" panose="020B0600070205080204" pitchFamily="50" charset="-128"/>
              </a:rPr>
              <a:t>とちぎ身障</a:t>
            </a:r>
            <a:r>
              <a:rPr lang="en-US" altLang="ja-JP" sz="1200" b="1" dirty="0">
                <a:solidFill>
                  <a:srgbClr val="000000"/>
                </a:solidFill>
                <a:effectLst/>
                <a:latin typeface="+mn-ea"/>
                <a:cs typeface="ＭＳ Ｐゴシック" panose="020B0600070205080204" pitchFamily="50" charset="-128"/>
              </a:rPr>
              <a:t>OT</a:t>
            </a:r>
            <a:r>
              <a:rPr lang="ja-JP" altLang="ja-JP" sz="1200" b="1" dirty="0">
                <a:solidFill>
                  <a:srgbClr val="000000"/>
                </a:solidFill>
                <a:effectLst/>
                <a:latin typeface="+mn-ea"/>
                <a:cs typeface="ＭＳ Ｐゴシック" panose="020B0600070205080204" pitchFamily="50" charset="-128"/>
              </a:rPr>
              <a:t>交流会ホームページ　</a:t>
            </a:r>
            <a:r>
              <a:rPr lang="en-US" altLang="ja-JP" sz="1200" b="1" u="sng" dirty="0">
                <a:solidFill>
                  <a:srgbClr val="000000"/>
                </a:solidFill>
                <a:effectLst/>
                <a:latin typeface="+mn-ea"/>
                <a:cs typeface="ＭＳ Ｐゴシック" panose="020B0600070205080204" pitchFamily="50" charset="-128"/>
                <a:hlinkClick r:id="rId2"/>
              </a:rPr>
              <a:t>https://tochigi-ot.jimdofree.com/</a:t>
            </a:r>
            <a:r>
              <a:rPr lang="en-US" altLang="ja-JP" sz="12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 </a:t>
            </a:r>
            <a:endParaRPr lang="ja-JP" altLang="ja-JP" sz="1200" b="1" dirty="0">
              <a:solidFill>
                <a:srgbClr val="000000"/>
              </a:solidFill>
              <a:effectLst/>
              <a:latin typeface="+mn-ea"/>
              <a:cs typeface="HG丸ｺﾞｼｯｸM-PRO" panose="020F0600000000000000" pitchFamily="50" charset="-128"/>
            </a:endParaRPr>
          </a:p>
          <a:p>
            <a:pPr indent="666750"/>
            <a:r>
              <a:rPr lang="ja-JP" altLang="ja-JP" sz="12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「お申し込み」フォームよりお申し込みください。</a:t>
            </a:r>
            <a:endParaRPr lang="en-US" altLang="ja-JP" sz="1200" b="1" dirty="0">
              <a:solidFill>
                <a:srgbClr val="000000"/>
              </a:solidFill>
              <a:effectLst/>
              <a:latin typeface="+mn-ea"/>
              <a:cs typeface="HG丸ｺﾞｼｯｸM-PRO" panose="020F0600000000000000" pitchFamily="50" charset="-128"/>
            </a:endParaRPr>
          </a:p>
          <a:p>
            <a:pPr indent="666750"/>
            <a:endParaRPr lang="ja-JP" altLang="ja-JP" sz="1200" b="1" dirty="0">
              <a:solidFill>
                <a:srgbClr val="000000"/>
              </a:solidFill>
              <a:effectLst/>
              <a:latin typeface="+mn-ea"/>
              <a:cs typeface="HG丸ｺﾞｼｯｸM-PRO" panose="020F0600000000000000" pitchFamily="50" charset="-128"/>
            </a:endParaRPr>
          </a:p>
          <a:p>
            <a:pPr indent="133350"/>
            <a:r>
              <a:rPr lang="ja-JP" altLang="ja-JP" sz="1200" b="1" dirty="0">
                <a:solidFill>
                  <a:srgbClr val="000000"/>
                </a:solidFill>
                <a:effectLst/>
                <a:latin typeface="+mn-ea"/>
                <a:cs typeface="HGP創英角ｺﾞｼｯｸUB" panose="020B0900000000000000" pitchFamily="50" charset="-128"/>
              </a:rPr>
              <a:t>申し込み期限：令和３年６月９日（水）</a:t>
            </a:r>
            <a:endParaRPr lang="ja-JP" altLang="ja-JP" sz="1200" b="1" dirty="0">
              <a:solidFill>
                <a:srgbClr val="000000"/>
              </a:solidFill>
              <a:effectLst/>
              <a:latin typeface="+mn-ea"/>
              <a:cs typeface="HG丸ｺﾞｼｯｸM-PRO" panose="020F0600000000000000" pitchFamily="50" charset="-128"/>
            </a:endParaRPr>
          </a:p>
          <a:p>
            <a:pPr indent="800100"/>
            <a:endParaRPr lang="en-US" altLang="ja-JP" sz="1200" b="1" dirty="0">
              <a:solidFill>
                <a:srgbClr val="000000"/>
              </a:solidFill>
              <a:effectLst/>
              <a:latin typeface="+mn-ea"/>
              <a:cs typeface="HG丸ｺﾞｼｯｸM-PRO" panose="020F0600000000000000" pitchFamily="50" charset="-128"/>
            </a:endParaRPr>
          </a:p>
          <a:p>
            <a:pPr indent="800100"/>
            <a:endParaRPr lang="en-US" altLang="ja-JP" sz="1200" b="1" dirty="0">
              <a:solidFill>
                <a:srgbClr val="000000"/>
              </a:solidFill>
              <a:effectLst/>
              <a:latin typeface="+mn-ea"/>
              <a:cs typeface="HG丸ｺﾞｼｯｸM-PRO" panose="020F0600000000000000" pitchFamily="50" charset="-128"/>
            </a:endParaRPr>
          </a:p>
          <a:p>
            <a:pPr indent="800100"/>
            <a:endParaRPr lang="ja-JP" altLang="ja-JP" sz="1200" b="1" dirty="0">
              <a:solidFill>
                <a:srgbClr val="000000"/>
              </a:solidFill>
              <a:effectLst/>
              <a:latin typeface="+mn-ea"/>
              <a:cs typeface="HG丸ｺﾞｼｯｸM-PRO" panose="020F0600000000000000" pitchFamily="50" charset="-128"/>
            </a:endParaRPr>
          </a:p>
          <a:p>
            <a:pPr algn="l"/>
            <a:r>
              <a:rPr lang="ja-JP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１．講義</a:t>
            </a:r>
            <a:endParaRPr lang="ja-JP" altLang="ja-JP" sz="1200" b="1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indent="266700" algn="l"/>
            <a:r>
              <a:rPr lang="ja-JP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「</a:t>
            </a:r>
            <a:r>
              <a:rPr lang="ja-JP" altLang="en-US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はじめよう！</a:t>
            </a:r>
            <a:r>
              <a:rPr lang="ja-JP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運動器エコー」</a:t>
            </a:r>
            <a:endParaRPr lang="en-US" altLang="ja-JP" sz="1200" b="1" kern="0" dirty="0">
              <a:solidFill>
                <a:srgbClr val="454545"/>
              </a:solidFill>
              <a:effectLst/>
              <a:latin typeface="+mn-ea"/>
              <a:cs typeface="ＭＳ Ｐゴシック" panose="020B0600070205080204" pitchFamily="50" charset="-128"/>
            </a:endParaRPr>
          </a:p>
          <a:p>
            <a:pPr indent="266700" algn="l"/>
            <a:endParaRPr lang="en-US" altLang="ja-JP" sz="1100" b="1" kern="0" dirty="0">
              <a:solidFill>
                <a:srgbClr val="454545"/>
              </a:solidFill>
              <a:latin typeface="+mn-ea"/>
              <a:cs typeface="ＭＳ Ｐゴシック" panose="020B0600070205080204" pitchFamily="50" charset="-128"/>
            </a:endParaRPr>
          </a:p>
          <a:p>
            <a:pPr indent="266700" algn="l"/>
            <a:r>
              <a:rPr lang="ja-JP" altLang="en-US" sz="11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　　</a:t>
            </a:r>
            <a:r>
              <a:rPr lang="ja-JP" altLang="ja-JP" sz="11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講師：久光愛先生</a:t>
            </a:r>
            <a:endParaRPr lang="en-US" altLang="ja-JP" sz="1100" b="1" kern="0" dirty="0">
              <a:solidFill>
                <a:srgbClr val="454545"/>
              </a:solidFill>
              <a:effectLst/>
              <a:latin typeface="+mn-ea"/>
              <a:cs typeface="ＭＳ Ｐゴシック" panose="020B0600070205080204" pitchFamily="50" charset="-128"/>
            </a:endParaRPr>
          </a:p>
          <a:p>
            <a:pPr indent="533400" algn="l"/>
            <a:r>
              <a:rPr lang="ja-JP" altLang="en-US" sz="11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　　</a:t>
            </a:r>
            <a:r>
              <a:rPr lang="ja-JP" altLang="ja-JP" sz="11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　</a:t>
            </a:r>
            <a:r>
              <a:rPr lang="en-US" altLang="ja-JP" sz="11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(</a:t>
            </a:r>
            <a:r>
              <a:rPr lang="ja-JP" altLang="ja-JP" sz="11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医療法人さつき会 那須あいクリニック</a:t>
            </a:r>
            <a:r>
              <a:rPr lang="ja-JP" altLang="en-US" sz="11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）</a:t>
            </a:r>
            <a:endParaRPr lang="en-US" altLang="ja-JP" sz="1100" b="1" kern="0" dirty="0">
              <a:solidFill>
                <a:srgbClr val="454545"/>
              </a:solidFill>
              <a:latin typeface="+mn-ea"/>
              <a:cs typeface="ＭＳ Ｐゴシック" panose="020B0600070205080204" pitchFamily="50" charset="-128"/>
            </a:endParaRPr>
          </a:p>
          <a:p>
            <a:pPr indent="533400" algn="l"/>
            <a:r>
              <a:rPr lang="ja-JP" altLang="en-US" sz="1100" b="1" kern="100" dirty="0">
                <a:effectLst/>
                <a:latin typeface="+mn-ea"/>
                <a:cs typeface="Times New Roman" panose="02020603050405020304" pitchFamily="18" charset="0"/>
              </a:rPr>
              <a:t>内容：運動器エコーについて、使用方法や画像の見方など基礎的な部分を久光先生に</a:t>
            </a:r>
            <a:endParaRPr lang="en-US" altLang="ja-JP" sz="1100" b="1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indent="533400" algn="l"/>
            <a:r>
              <a:rPr lang="ja-JP" altLang="en-US" sz="1100" b="1" kern="100" dirty="0">
                <a:effectLst/>
                <a:latin typeface="+mn-ea"/>
                <a:cs typeface="Times New Roman" panose="02020603050405020304" pitchFamily="18" charset="0"/>
              </a:rPr>
              <a:t>　　　ご講義いただき、部位別</a:t>
            </a:r>
            <a:r>
              <a:rPr lang="en-US" altLang="ja-JP" sz="1100" b="1" kern="100" dirty="0">
                <a:effectLst/>
                <a:latin typeface="+mn-ea"/>
                <a:cs typeface="Times New Roman" panose="02020603050405020304" pitchFamily="18" charset="0"/>
              </a:rPr>
              <a:t>(</a:t>
            </a:r>
            <a:r>
              <a:rPr lang="ja-JP" altLang="en-US" sz="1100" b="1" kern="100" dirty="0">
                <a:effectLst/>
                <a:latin typeface="+mn-ea"/>
                <a:cs typeface="Times New Roman" panose="02020603050405020304" pitchFamily="18" charset="0"/>
              </a:rPr>
              <a:t>肩、肘、手</a:t>
            </a:r>
            <a:r>
              <a:rPr lang="en-US" altLang="ja-JP" sz="1100" b="1" kern="100" dirty="0">
                <a:effectLst/>
                <a:latin typeface="+mn-ea"/>
                <a:cs typeface="Times New Roman" panose="02020603050405020304" pitchFamily="18" charset="0"/>
              </a:rPr>
              <a:t>)</a:t>
            </a:r>
            <a:r>
              <a:rPr lang="ja-JP" altLang="en-US" sz="1100" b="1" kern="100" dirty="0">
                <a:effectLst/>
                <a:latin typeface="+mn-ea"/>
                <a:cs typeface="Times New Roman" panose="02020603050405020304" pitchFamily="18" charset="0"/>
              </a:rPr>
              <a:t>の臨床場面での使用や応用について所属</a:t>
            </a:r>
            <a:endParaRPr lang="en-US" altLang="ja-JP" sz="1100" b="1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indent="533400" algn="l"/>
            <a:r>
              <a:rPr lang="ja-JP" altLang="en-US" sz="1100" b="1" kern="100" dirty="0">
                <a:effectLst/>
                <a:latin typeface="+mn-ea"/>
                <a:cs typeface="Times New Roman" panose="02020603050405020304" pitchFamily="18" charset="0"/>
              </a:rPr>
              <a:t>　　　</a:t>
            </a:r>
            <a:r>
              <a:rPr lang="en-US" altLang="ja-JP" sz="1100" b="1" kern="100" dirty="0">
                <a:effectLst/>
                <a:latin typeface="+mn-ea"/>
                <a:cs typeface="Times New Roman" panose="02020603050405020304" pitchFamily="18" charset="0"/>
              </a:rPr>
              <a:t>PT</a:t>
            </a:r>
            <a:r>
              <a:rPr lang="ja-JP" altLang="en-US" sz="1100" b="1" kern="100" dirty="0">
                <a:effectLst/>
                <a:latin typeface="+mn-ea"/>
                <a:cs typeface="Times New Roman" panose="02020603050405020304" pitchFamily="18" charset="0"/>
              </a:rPr>
              <a:t>、</a:t>
            </a:r>
            <a:r>
              <a:rPr lang="en-US" altLang="ja-JP" sz="1100" b="1" kern="100" dirty="0">
                <a:effectLst/>
                <a:latin typeface="+mn-ea"/>
                <a:cs typeface="Times New Roman" panose="02020603050405020304" pitchFamily="18" charset="0"/>
              </a:rPr>
              <a:t>OT</a:t>
            </a:r>
            <a:r>
              <a:rPr lang="ja-JP" altLang="en-US" sz="1100" b="1" kern="100" dirty="0">
                <a:effectLst/>
                <a:latin typeface="+mn-ea"/>
                <a:cs typeface="Times New Roman" panose="02020603050405020304" pitchFamily="18" charset="0"/>
              </a:rPr>
              <a:t>からお伝えさせていただければと思います。</a:t>
            </a:r>
            <a:endParaRPr lang="en-US" altLang="ja-JP" sz="1100" b="1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indent="533400" algn="l"/>
            <a:r>
              <a:rPr lang="ja-JP" altLang="en-US" sz="1100" b="1" kern="100" dirty="0">
                <a:effectLst/>
                <a:latin typeface="+mn-ea"/>
                <a:cs typeface="Times New Roman" panose="02020603050405020304" pitchFamily="18" charset="0"/>
              </a:rPr>
              <a:t>　　　他の画像診断と異なり、動態を解剖学的に観察できるという利点があり、</a:t>
            </a:r>
            <a:endParaRPr lang="en-US" altLang="ja-JP" sz="1100" b="1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indent="533400" algn="l"/>
            <a:r>
              <a:rPr lang="ja-JP" altLang="en-US" sz="1100" b="1" kern="100" dirty="0">
                <a:effectLst/>
                <a:latin typeface="+mn-ea"/>
                <a:cs typeface="Times New Roman" panose="02020603050405020304" pitchFamily="18" charset="0"/>
              </a:rPr>
              <a:t>　　　リハビリテーションの効果を評価する一助となるものです。</a:t>
            </a:r>
            <a:endParaRPr lang="en-US" altLang="ja-JP" sz="1100" b="1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indent="533400" algn="l"/>
            <a:r>
              <a:rPr lang="ja-JP" altLang="en-US" sz="1100" b="1" kern="100" dirty="0">
                <a:effectLst/>
                <a:latin typeface="+mn-ea"/>
                <a:cs typeface="Times New Roman" panose="02020603050405020304" pitchFamily="18" charset="0"/>
              </a:rPr>
              <a:t>　　　この機会に興味をもっていただき、臨床の質の向上に活かしていただければ</a:t>
            </a:r>
            <a:endParaRPr lang="en-US" altLang="ja-JP" sz="1100" b="1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indent="533400" algn="l"/>
            <a:r>
              <a:rPr lang="ja-JP" altLang="en-US" sz="1100" b="1" kern="100" dirty="0">
                <a:effectLst/>
                <a:latin typeface="+mn-ea"/>
                <a:cs typeface="Times New Roman" panose="02020603050405020304" pitchFamily="18" charset="0"/>
              </a:rPr>
              <a:t>　　　幸いです。</a:t>
            </a:r>
            <a:endParaRPr lang="ja-JP" altLang="ja-JP" sz="1100" b="1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algn="l"/>
            <a:r>
              <a:rPr lang="en-US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 </a:t>
            </a:r>
            <a:endParaRPr lang="en-US" altLang="ja-JP" sz="1200" b="1" kern="0" dirty="0">
              <a:solidFill>
                <a:srgbClr val="454545"/>
              </a:solidFill>
              <a:latin typeface="+mn-ea"/>
              <a:cs typeface="ＭＳ Ｐゴシック" panose="020B0600070205080204" pitchFamily="50" charset="-128"/>
            </a:endParaRPr>
          </a:p>
          <a:p>
            <a:pPr algn="l"/>
            <a:r>
              <a:rPr lang="ja-JP" altLang="ja-JP" sz="1200" b="1" kern="0" dirty="0">
                <a:solidFill>
                  <a:srgbClr val="454545"/>
                </a:solidFill>
                <a:effectLst/>
                <a:latin typeface="+mn-ea"/>
                <a:cs typeface="ＭＳ Ｐゴシック" panose="020B0600070205080204" pitchFamily="50" charset="-128"/>
              </a:rPr>
              <a:t>２．事例検討会</a:t>
            </a:r>
            <a:endParaRPr lang="en-US" altLang="ja-JP" sz="1800" kern="0" dirty="0">
              <a:solidFill>
                <a:srgbClr val="454545"/>
              </a:solidFill>
              <a:effectLst/>
              <a:latin typeface="+mn-ea"/>
              <a:cs typeface="ＭＳ Ｐゴシック" panose="020B0600070205080204" pitchFamily="50" charset="-128"/>
            </a:endParaRPr>
          </a:p>
          <a:p>
            <a:pPr algn="l"/>
            <a:endParaRPr lang="en-US" altLang="ja-JP" sz="1800" kern="0" dirty="0">
              <a:solidFill>
                <a:srgbClr val="454545"/>
              </a:solidFill>
              <a:effectLst/>
              <a:latin typeface="+mn-ea"/>
              <a:cs typeface="ＭＳ Ｐゴシック" panose="020B0600070205080204" pitchFamily="50" charset="-128"/>
            </a:endParaRPr>
          </a:p>
          <a:p>
            <a:pPr algn="l"/>
            <a:endParaRPr lang="en-US" altLang="ja-JP" sz="1800" kern="0" dirty="0">
              <a:solidFill>
                <a:srgbClr val="454545"/>
              </a:solidFill>
              <a:effectLst/>
              <a:latin typeface="+mn-ea"/>
              <a:cs typeface="ＭＳ Ｐゴシック" panose="020B0600070205080204" pitchFamily="50" charset="-128"/>
            </a:endParaRPr>
          </a:p>
          <a:p>
            <a:pPr algn="l"/>
            <a:endParaRPr lang="en-US" altLang="ja-JP" kern="0" dirty="0">
              <a:solidFill>
                <a:srgbClr val="454545"/>
              </a:solidFill>
              <a:latin typeface="+mn-ea"/>
              <a:cs typeface="ＭＳ Ｐゴシック" panose="020B0600070205080204" pitchFamily="50" charset="-128"/>
            </a:endParaRPr>
          </a:p>
          <a:p>
            <a:pPr algn="l"/>
            <a:endParaRPr lang="en-US" altLang="ja-JP" sz="1800" kern="0" dirty="0">
              <a:solidFill>
                <a:srgbClr val="454545"/>
              </a:solidFill>
              <a:effectLst/>
              <a:latin typeface="+mn-ea"/>
              <a:cs typeface="ＭＳ Ｐゴシック" panose="020B0600070205080204" pitchFamily="50" charset="-128"/>
            </a:endParaRPr>
          </a:p>
          <a:p>
            <a:pPr algn="l"/>
            <a:endParaRPr lang="en-US" altLang="ja-JP" sz="1800" kern="0" dirty="0">
              <a:solidFill>
                <a:srgbClr val="454545"/>
              </a:solidFill>
              <a:effectLst/>
              <a:latin typeface="+mn-ea"/>
              <a:cs typeface="ＭＳ Ｐゴシック" panose="020B0600070205080204" pitchFamily="50" charset="-128"/>
            </a:endParaRPr>
          </a:p>
          <a:p>
            <a:pPr algn="l"/>
            <a:endParaRPr lang="en-US" altLang="ja-JP" kern="0" dirty="0">
              <a:solidFill>
                <a:srgbClr val="454545"/>
              </a:solidFill>
              <a:latin typeface="+mn-ea"/>
              <a:cs typeface="ＭＳ Ｐゴシック" panose="020B0600070205080204" pitchFamily="50" charset="-128"/>
            </a:endParaRPr>
          </a:p>
          <a:p>
            <a:endParaRPr lang="en-US" altLang="ja-JP" sz="1100" b="1" dirty="0">
              <a:solidFill>
                <a:srgbClr val="000000"/>
              </a:solidFill>
              <a:effectLst/>
              <a:latin typeface="+mn-ea"/>
              <a:cs typeface="HGP創英角ｺﾞｼｯｸUB" panose="020B0900000000000000" pitchFamily="50" charset="-128"/>
            </a:endParaRPr>
          </a:p>
          <a:p>
            <a:r>
              <a:rPr lang="ja-JP" altLang="ja-JP" sz="1100" b="1" dirty="0">
                <a:solidFill>
                  <a:srgbClr val="000000"/>
                </a:solidFill>
                <a:effectLst/>
                <a:latin typeface="+mn-ea"/>
                <a:cs typeface="HGP創英角ｺﾞｼｯｸUB" panose="020B0900000000000000" pitchFamily="50" charset="-128"/>
              </a:rPr>
              <a:t>＜お問い合わせ＞</a:t>
            </a:r>
            <a:endParaRPr lang="ja-JP" altLang="ja-JP" sz="1100" b="1" dirty="0">
              <a:solidFill>
                <a:srgbClr val="000000"/>
              </a:solidFill>
              <a:effectLst/>
              <a:latin typeface="+mn-ea"/>
              <a:cs typeface="HG丸ｺﾞｼｯｸM-PRO" panose="020F0600000000000000" pitchFamily="50" charset="-128"/>
            </a:endParaRPr>
          </a:p>
          <a:p>
            <a:pPr indent="400050"/>
            <a:r>
              <a:rPr lang="ja-JP" altLang="ja-JP" sz="11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とちぎ身障</a:t>
            </a:r>
            <a:r>
              <a:rPr lang="en-US" altLang="ja-JP" sz="11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OT</a:t>
            </a:r>
            <a:r>
              <a:rPr lang="ja-JP" altLang="ja-JP" sz="11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交流会事務局</a:t>
            </a:r>
          </a:p>
          <a:p>
            <a:pPr indent="533400"/>
            <a:r>
              <a:rPr lang="ja-JP" altLang="ja-JP" sz="11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担当：</a:t>
            </a:r>
            <a:r>
              <a:rPr lang="ja-JP" altLang="en-US" sz="11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鈴木聡史</a:t>
            </a:r>
            <a:r>
              <a:rPr lang="ja-JP" altLang="ja-JP" sz="11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　　　足利赤十字病院リハビリテーション技術課</a:t>
            </a:r>
          </a:p>
          <a:p>
            <a:pPr indent="533400"/>
            <a:r>
              <a:rPr lang="en-US" altLang="ja-JP" sz="11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TEL</a:t>
            </a:r>
            <a:r>
              <a:rPr lang="ja-JP" altLang="ja-JP" sz="11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：</a:t>
            </a:r>
            <a:r>
              <a:rPr lang="en-US" altLang="ja-JP" sz="11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0284(21)0121</a:t>
            </a:r>
            <a:endParaRPr lang="ja-JP" altLang="ja-JP" sz="1100" b="1" dirty="0">
              <a:solidFill>
                <a:srgbClr val="000000"/>
              </a:solidFill>
              <a:effectLst/>
              <a:latin typeface="+mn-ea"/>
              <a:cs typeface="HG丸ｺﾞｼｯｸM-PRO" panose="020F0600000000000000" pitchFamily="50" charset="-128"/>
            </a:endParaRPr>
          </a:p>
          <a:p>
            <a:r>
              <a:rPr lang="en-US" altLang="ja-JP" sz="11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 </a:t>
            </a:r>
            <a:endParaRPr lang="ja-JP" altLang="ja-JP" sz="1100" b="1" dirty="0">
              <a:solidFill>
                <a:srgbClr val="000000"/>
              </a:solidFill>
              <a:effectLst/>
              <a:latin typeface="+mn-ea"/>
              <a:cs typeface="HG丸ｺﾞｼｯｸM-PRO" panose="020F0600000000000000" pitchFamily="50" charset="-128"/>
            </a:endParaRPr>
          </a:p>
          <a:p>
            <a:pPr indent="133350"/>
            <a:r>
              <a:rPr lang="ja-JP" altLang="ja-JP" sz="11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※日本作業療法士協会、生涯教育ポイント</a:t>
            </a:r>
            <a:r>
              <a:rPr lang="en-US" altLang="ja-JP" sz="11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(1</a:t>
            </a:r>
            <a:r>
              <a:rPr lang="ja-JP" altLang="ja-JP" sz="11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ポイント</a:t>
            </a:r>
            <a:r>
              <a:rPr lang="en-US" altLang="ja-JP" sz="11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)</a:t>
            </a:r>
            <a:r>
              <a:rPr lang="ja-JP" altLang="ja-JP" sz="11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が付与されます</a:t>
            </a:r>
          </a:p>
          <a:p>
            <a:r>
              <a:rPr lang="ja-JP" altLang="ja-JP" sz="11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　　</a:t>
            </a:r>
            <a:r>
              <a:rPr lang="en-US" altLang="ja-JP" sz="11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30</a:t>
            </a:r>
            <a:r>
              <a:rPr lang="ja-JP" altLang="ja-JP" sz="1100" b="1" dirty="0">
                <a:solidFill>
                  <a:srgbClr val="000000"/>
                </a:solidFill>
                <a:effectLst/>
                <a:latin typeface="+mn-ea"/>
                <a:cs typeface="HG丸ｺﾞｼｯｸM-PRO" panose="020F0600000000000000" pitchFamily="50" charset="-128"/>
              </a:rPr>
              <a:t>分以上の遅刻で無効となります</a:t>
            </a:r>
          </a:p>
          <a:p>
            <a:pPr algn="l"/>
            <a:endParaRPr lang="ja-JP" altLang="ja-JP" sz="18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E4C76018-88BB-4BDB-9A9E-ADFCECA9D0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7821" y="3787383"/>
            <a:ext cx="1702800" cy="11120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A3E3CED-E4A4-4071-BA64-2D746F7220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0083" y="309127"/>
            <a:ext cx="2597683" cy="113720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8D3755C-21B5-45BD-8D0D-4E2C8F148AFE}"/>
              </a:ext>
            </a:extLst>
          </p:cNvPr>
          <p:cNvSpPr txBox="1"/>
          <p:nvPr/>
        </p:nvSpPr>
        <p:spPr>
          <a:xfrm>
            <a:off x="371506" y="817793"/>
            <a:ext cx="474741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28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Times New Roman" panose="02020603050405020304" pitchFamily="18" charset="0"/>
              </a:rPr>
              <a:t>第</a:t>
            </a:r>
            <a:r>
              <a:rPr lang="en-US" altLang="ja-JP" sz="28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Times New Roman" panose="02020603050405020304" pitchFamily="18" charset="0"/>
              </a:rPr>
              <a:t>1</a:t>
            </a:r>
            <a:r>
              <a:rPr lang="ja-JP" altLang="ja-JP" sz="28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Times New Roman" panose="02020603050405020304" pitchFamily="18" charset="0"/>
              </a:rPr>
              <a:t>２回</a:t>
            </a:r>
            <a:endParaRPr lang="en-US" altLang="ja-JP" sz="28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cs typeface="Times New Roman" panose="02020603050405020304" pitchFamily="18" charset="0"/>
            </a:endParaRPr>
          </a:p>
          <a:p>
            <a:r>
              <a:rPr lang="ja-JP" altLang="ja-JP" sz="28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Times New Roman" panose="02020603050405020304" pitchFamily="18" charset="0"/>
              </a:rPr>
              <a:t>とちぎ身障</a:t>
            </a:r>
            <a:r>
              <a:rPr lang="en-US" altLang="ja-JP" sz="28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Times New Roman" panose="02020603050405020304" pitchFamily="18" charset="0"/>
              </a:rPr>
              <a:t>OT</a:t>
            </a:r>
            <a:r>
              <a:rPr lang="ja-JP" altLang="ja-JP" sz="28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cs typeface="Times New Roman" panose="02020603050405020304" pitchFamily="18" charset="0"/>
              </a:rPr>
              <a:t>交流会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76D8592-E491-4AB7-B071-18A5EF881603}"/>
              </a:ext>
            </a:extLst>
          </p:cNvPr>
          <p:cNvSpPr txBox="1"/>
          <p:nvPr/>
        </p:nvSpPr>
        <p:spPr>
          <a:xfrm>
            <a:off x="558533" y="7026104"/>
            <a:ext cx="5740934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33350" algn="l"/>
            <a:r>
              <a:rPr lang="ja-JP" altLang="ja-JP" sz="1100" b="1" kern="100" dirty="0">
                <a:solidFill>
                  <a:srgbClr val="454545"/>
                </a:solidFill>
                <a:effectLst/>
                <a:latin typeface="+mn-ea"/>
                <a:cs typeface="Times New Roman" panose="02020603050405020304" pitchFamily="18" charset="0"/>
              </a:rPr>
              <a:t>この交流会は．脳血管疾患・高次脳機能障害やハンドセラピィに関して，臨床に即した内容で，疾病理解・評価方法・治療手技や支援方法などを座学・症例検討・文献抄読・実技研修を通して学び，臨床に役立つ情報を得ることを目的に開催します．また，参加者同士が気軽 に質問や情報交換の行える会にしたいと考えております．</a:t>
            </a:r>
            <a:endParaRPr lang="ja-JP" altLang="ja-JP" sz="1100" b="1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indent="133350" algn="l"/>
            <a:r>
              <a:rPr lang="ja-JP" altLang="ja-JP" sz="1100" b="1" kern="100" dirty="0">
                <a:solidFill>
                  <a:srgbClr val="454545"/>
                </a:solidFill>
                <a:effectLst/>
                <a:latin typeface="+mn-ea"/>
                <a:cs typeface="Times New Roman" panose="02020603050405020304" pitchFamily="18" charset="0"/>
              </a:rPr>
              <a:t>「とちぎ・身障・</a:t>
            </a:r>
            <a:r>
              <a:rPr lang="en-US" altLang="ja-JP" sz="1100" b="1" kern="100" dirty="0">
                <a:solidFill>
                  <a:srgbClr val="454545"/>
                </a:solidFill>
                <a:effectLst/>
                <a:latin typeface="+mn-ea"/>
                <a:cs typeface="Times New Roman" panose="02020603050405020304" pitchFamily="18" charset="0"/>
              </a:rPr>
              <a:t>OT</a:t>
            </a:r>
            <a:r>
              <a:rPr lang="ja-JP" altLang="ja-JP" sz="1100" b="1" kern="100" dirty="0">
                <a:solidFill>
                  <a:srgbClr val="454545"/>
                </a:solidFill>
                <a:effectLst/>
                <a:latin typeface="+mn-ea"/>
                <a:cs typeface="Times New Roman" panose="02020603050405020304" pitchFamily="18" charset="0"/>
              </a:rPr>
              <a:t>」ですが，地域・領域・職種は問いません． 多くの皆様の参加をお待ちしております．</a:t>
            </a:r>
            <a:endParaRPr lang="ja-JP" altLang="ja-JP" sz="1100" b="1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743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396</Words>
  <Application>Microsoft Office PowerPoint</Application>
  <PresentationFormat>A4 210 x 297 mm</PresentationFormat>
  <Paragraphs>43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游明朝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23some</dc:creator>
  <cp:lastModifiedBy>23some</cp:lastModifiedBy>
  <cp:revision>11</cp:revision>
  <dcterms:created xsi:type="dcterms:W3CDTF">2021-05-10T13:44:38Z</dcterms:created>
  <dcterms:modified xsi:type="dcterms:W3CDTF">2021-05-17T12:56:32Z</dcterms:modified>
</cp:coreProperties>
</file>